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59" r:id="rId10"/>
    <p:sldId id="264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C7D8E"/>
    <a:srgbClr val="E6E6E6"/>
    <a:srgbClr val="5A91A2"/>
    <a:srgbClr val="FFFFFF"/>
    <a:srgbClr val="197EC6"/>
    <a:srgbClr val="A7CCF2"/>
    <a:srgbClr val="47BBEE"/>
    <a:srgbClr val="FFD42A"/>
    <a:srgbClr val="00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6.png"/><Relationship Id="rId4" Type="http://schemas.openxmlformats.org/officeDocument/2006/relationships/image" Target="../media/image36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12" Type="http://schemas.openxmlformats.org/officeDocument/2006/relationships/image" Target="../media/image7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9.png"/><Relationship Id="rId5" Type="http://schemas.openxmlformats.org/officeDocument/2006/relationships/image" Target="../media/image5.jpg"/><Relationship Id="rId15" Type="http://schemas.openxmlformats.org/officeDocument/2006/relationships/image" Target="../media/image73.png"/><Relationship Id="rId10" Type="http://schemas.openxmlformats.org/officeDocument/2006/relationships/image" Target="../media/image68.svg"/><Relationship Id="rId4" Type="http://schemas.openxmlformats.org/officeDocument/2006/relationships/image" Target="../media/image43.pn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microsoft.com/office/2007/relationships/hdphoto" Target="../media/hdphoto1.wdp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rt.gospmr.org/" TargetMode="Externa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1.wdp"/><Relationship Id="rId7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sv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36.png"/><Relationship Id="rId9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18" Type="http://schemas.openxmlformats.org/officeDocument/2006/relationships/image" Target="../media/image61.sv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g"/><Relationship Id="rId11" Type="http://schemas.openxmlformats.org/officeDocument/2006/relationships/image" Target="../media/image54.png"/><Relationship Id="rId5" Type="http://schemas.openxmlformats.org/officeDocument/2006/relationships/image" Target="../media/image43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.wdp"/><Relationship Id="rId7" Type="http://schemas.openxmlformats.org/officeDocument/2006/relationships/image" Target="../media/image5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4.svg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64" y="0"/>
            <a:ext cx="5056982" cy="1850858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ЭЛЕКТРОННАЯ ОТЧЁТНОСТЬ</a:t>
            </a:r>
            <a:endParaRPr lang="en-US" sz="5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3600" r="18200" b="12267"/>
          <a:stretch/>
        </p:blipFill>
        <p:spPr>
          <a:xfrm>
            <a:off x="2103882" y="2295852"/>
            <a:ext cx="5056982" cy="447008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69AEB21-D41D-41AE-B897-ED2DFE55785F}"/>
              </a:ext>
            </a:extLst>
          </p:cNvPr>
          <p:cNvSpPr txBox="1">
            <a:spLocks/>
          </p:cNvSpPr>
          <p:nvPr/>
        </p:nvSpPr>
        <p:spPr>
          <a:xfrm>
            <a:off x="378714" y="1885380"/>
            <a:ext cx="3812286" cy="467622"/>
          </a:xfrm>
          <a:prstGeom prst="rect">
            <a:avLst/>
          </a:prstGeom>
          <a:gradFill flip="none" rotWithShape="1">
            <a:gsLst>
              <a:gs pos="0">
                <a:srgbClr val="46BCEC"/>
              </a:gs>
              <a:gs pos="100000">
                <a:srgbClr val="4BA0F3"/>
              </a:gs>
            </a:gsLst>
            <a:lin ang="0" scaled="1"/>
            <a:tileRect/>
          </a:gradFill>
          <a:effectLst>
            <a:softEdge rad="31750"/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rgbClr val="547BFE"/>
                </a:solidFill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powered by </a:t>
            </a: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МИНФИН ПМР</a:t>
            </a: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Предоставление права подписи сотруднику экономического агента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43499" y="58462"/>
            <a:ext cx="547819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391-52BA-4DB6-AF32-BE5E0F8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340"/>
          <a:stretch/>
        </p:blipFill>
        <p:spPr>
          <a:xfrm>
            <a:off x="1097993" y="1104337"/>
            <a:ext cx="8046007" cy="57536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22CC1A-7E67-493F-9D47-1EAF03893DA9}"/>
              </a:ext>
            </a:extLst>
          </p:cNvPr>
          <p:cNvSpPr txBox="1">
            <a:spLocks noChangeArrowheads="1"/>
          </p:cNvSpPr>
          <p:nvPr/>
        </p:nvSpPr>
        <p:spPr>
          <a:xfrm>
            <a:off x="-54592" y="2294667"/>
            <a:ext cx="1273791" cy="55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Издание приказа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D8DFF8B-31C6-44E8-84E6-589623B14708}"/>
              </a:ext>
            </a:extLst>
          </p:cNvPr>
          <p:cNvSpPr/>
          <p:nvPr/>
        </p:nvSpPr>
        <p:spPr>
          <a:xfrm>
            <a:off x="222517" y="1507720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Добавление">
            <a:extLst>
              <a:ext uri="{FF2B5EF4-FFF2-40B4-BE49-F238E27FC236}">
                <a16:creationId xmlns:a16="http://schemas.microsoft.com/office/drawing/2014/main" id="{7B829D58-9BFA-4E41-AB6E-B17F15AB2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367" y="1627076"/>
            <a:ext cx="533787" cy="53378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84EBA72-6B64-45FD-BBA1-8E153C898D43}"/>
              </a:ext>
            </a:extLst>
          </p:cNvPr>
          <p:cNvSpPr txBox="1">
            <a:spLocks noChangeArrowheads="1"/>
          </p:cNvSpPr>
          <p:nvPr/>
        </p:nvSpPr>
        <p:spPr>
          <a:xfrm>
            <a:off x="-152340" y="3972562"/>
            <a:ext cx="1467523" cy="8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Настройка прав в системе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03E5EEE-6B54-4CF2-91FB-91382266272F}"/>
              </a:ext>
            </a:extLst>
          </p:cNvPr>
          <p:cNvSpPr/>
          <p:nvPr/>
        </p:nvSpPr>
        <p:spPr>
          <a:xfrm>
            <a:off x="207000" y="3212911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Карандаш">
            <a:extLst>
              <a:ext uri="{FF2B5EF4-FFF2-40B4-BE49-F238E27FC236}">
                <a16:creationId xmlns:a16="http://schemas.microsoft.com/office/drawing/2014/main" id="{0DF3E795-B39D-455D-94FA-01E29265F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956" y="3348770"/>
            <a:ext cx="482407" cy="482407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1D14204-573D-4627-8739-7304D2EEF4F7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flipH="1">
            <a:off x="578902" y="2846395"/>
            <a:ext cx="3402" cy="2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189358-A77D-498D-B9FB-A9C9F1A6710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438435" y="1425832"/>
            <a:ext cx="5940425" cy="41509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C5F5C8-1CE3-4523-903C-6D97CA24F19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002311" y="2160863"/>
            <a:ext cx="3811857" cy="21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Маршрут отчёта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24077" y="58462"/>
            <a:ext cx="567242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370673-E83C-4FEC-BC17-12A19468686F}"/>
              </a:ext>
            </a:extLst>
          </p:cNvPr>
          <p:cNvSpPr/>
          <p:nvPr/>
        </p:nvSpPr>
        <p:spPr>
          <a:xfrm>
            <a:off x="1911794" y="2642269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07A8B4-AF1E-4A0A-80EF-F5E25F39E84B}"/>
              </a:ext>
            </a:extLst>
          </p:cNvPr>
          <p:cNvSpPr txBox="1">
            <a:spLocks noChangeArrowheads="1"/>
          </p:cNvSpPr>
          <p:nvPr/>
        </p:nvSpPr>
        <p:spPr>
          <a:xfrm>
            <a:off x="-78473" y="2832889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Экономический агент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6C7388-AA93-4A2D-BACB-BC07C497D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57" y="2776760"/>
            <a:ext cx="825601" cy="617281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E724DE59-C0D9-465F-B6A8-30EB4E38C925}"/>
              </a:ext>
            </a:extLst>
          </p:cNvPr>
          <p:cNvSpPr/>
          <p:nvPr/>
        </p:nvSpPr>
        <p:spPr>
          <a:xfrm>
            <a:off x="5582861" y="1818430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2A0DF5F-9EF8-4805-B721-B8DC4078B380}"/>
              </a:ext>
            </a:extLst>
          </p:cNvPr>
          <p:cNvSpPr txBox="1">
            <a:spLocks noChangeArrowheads="1"/>
          </p:cNvSpPr>
          <p:nvPr/>
        </p:nvSpPr>
        <p:spPr>
          <a:xfrm>
            <a:off x="6495353" y="1985781"/>
            <a:ext cx="2186390" cy="55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Конечный</a:t>
            </a:r>
          </a:p>
          <a:p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получатель отчёта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EBC9809-3BAE-437B-9FFF-0F13612DA0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11" y="1904793"/>
            <a:ext cx="697608" cy="756442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279589AF-4D9E-40B7-9CAD-7151D80E7465}"/>
              </a:ext>
            </a:extLst>
          </p:cNvPr>
          <p:cNvSpPr/>
          <p:nvPr/>
        </p:nvSpPr>
        <p:spPr>
          <a:xfrm>
            <a:off x="5623805" y="5288812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2B83728-9C34-4963-9820-A44750B8BF7B}"/>
              </a:ext>
            </a:extLst>
          </p:cNvPr>
          <p:cNvSpPr txBox="1">
            <a:spLocks noChangeArrowheads="1"/>
          </p:cNvSpPr>
          <p:nvPr/>
        </p:nvSpPr>
        <p:spPr>
          <a:xfrm>
            <a:off x="6536297" y="5456163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Согласующий</a:t>
            </a:r>
          </a:p>
          <a:p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орган госвласти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E56FCC-E424-4D18-8144-A359D59D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55" y="5375175"/>
            <a:ext cx="697608" cy="75644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058C0BF-ECD4-415F-A222-913511BD4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DF6"/>
              </a:clrFrom>
              <a:clrTo>
                <a:srgbClr val="EAE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2" y="3370197"/>
            <a:ext cx="2534184" cy="1504975"/>
          </a:xfrm>
          <a:prstGeom prst="rect">
            <a:avLst/>
          </a:prstGeom>
        </p:spPr>
      </p:pic>
      <p:pic>
        <p:nvPicPr>
          <p:cNvPr id="40" name="Рисунок 39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82B48F71-7CF2-4CD1-A833-7EF08C21A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01510" flipH="1">
            <a:off x="2870827" y="2540450"/>
            <a:ext cx="914400" cy="914400"/>
          </a:xfrm>
          <a:prstGeom prst="rect">
            <a:avLst/>
          </a:prstGeom>
        </p:spPr>
      </p:pic>
      <p:pic>
        <p:nvPicPr>
          <p:cNvPr id="3" name="Рисунок 2" descr="Документ">
            <a:extLst>
              <a:ext uri="{FF2B5EF4-FFF2-40B4-BE49-F238E27FC236}">
                <a16:creationId xmlns:a16="http://schemas.microsoft.com/office/drawing/2014/main" id="{2371C3DE-6F31-4ACD-9BEC-EDA7FA522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91933">
            <a:off x="3204242" y="2319551"/>
            <a:ext cx="521138" cy="521138"/>
          </a:xfrm>
          <a:prstGeom prst="rect">
            <a:avLst/>
          </a:prstGeom>
        </p:spPr>
      </p:pic>
      <p:pic>
        <p:nvPicPr>
          <p:cNvPr id="42" name="Рисунок 41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5DD1CBD8-DFD8-4114-AEE0-C32D3685C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374446" flipH="1" flipV="1">
            <a:off x="4756192" y="4800735"/>
            <a:ext cx="914400" cy="914400"/>
          </a:xfrm>
          <a:prstGeom prst="rect">
            <a:avLst/>
          </a:prstGeom>
        </p:spPr>
      </p:pic>
      <p:pic>
        <p:nvPicPr>
          <p:cNvPr id="46" name="Рисунок 45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67CED9F1-B606-4EC1-BE53-65EBF1DCDA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550143">
            <a:off x="5330553" y="4355011"/>
            <a:ext cx="914400" cy="914400"/>
          </a:xfrm>
          <a:prstGeom prst="rect">
            <a:avLst/>
          </a:prstGeom>
        </p:spPr>
      </p:pic>
      <p:pic>
        <p:nvPicPr>
          <p:cNvPr id="47" name="Рисунок 46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810921D0-F1CC-45C4-8BAA-A2D8D20D0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215838" flipH="1" flipV="1">
            <a:off x="5229646" y="2823730"/>
            <a:ext cx="914400" cy="914400"/>
          </a:xfrm>
          <a:prstGeom prst="rect">
            <a:avLst/>
          </a:prstGeom>
        </p:spPr>
      </p:pic>
      <p:pic>
        <p:nvPicPr>
          <p:cNvPr id="48" name="Рисунок 47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88EC4BB9-A6AA-4A5D-A4C1-0D34CA903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270629">
            <a:off x="4721530" y="2415271"/>
            <a:ext cx="914400" cy="914400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1326E56A-4386-451E-B4DB-6DE6107BD4BC}"/>
              </a:ext>
            </a:extLst>
          </p:cNvPr>
          <p:cNvSpPr txBox="1">
            <a:spLocks noChangeArrowheads="1"/>
          </p:cNvSpPr>
          <p:nvPr/>
        </p:nvSpPr>
        <p:spPr>
          <a:xfrm>
            <a:off x="5263707" y="4826295"/>
            <a:ext cx="466248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9FE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18C86F0-5BA5-4563-B418-3796DCFF94E0}"/>
              </a:ext>
            </a:extLst>
          </p:cNvPr>
          <p:cNvSpPr txBox="1">
            <a:spLocks noChangeArrowheads="1"/>
          </p:cNvSpPr>
          <p:nvPr/>
        </p:nvSpPr>
        <p:spPr>
          <a:xfrm>
            <a:off x="5213392" y="2872702"/>
            <a:ext cx="466248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9FE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51" name="Рисунок 50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90C7F1BB-2D63-46E4-9331-D741E56BAB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902620" flipH="1">
            <a:off x="2450235" y="3493458"/>
            <a:ext cx="914400" cy="914400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12B15E3-43F4-48EF-953D-5F036FC1F660}"/>
              </a:ext>
            </a:extLst>
          </p:cNvPr>
          <p:cNvSpPr/>
          <p:nvPr/>
        </p:nvSpPr>
        <p:spPr>
          <a:xfrm>
            <a:off x="402187" y="5656834"/>
            <a:ext cx="4319938" cy="910328"/>
          </a:xfrm>
          <a:prstGeom prst="roundRect">
            <a:avLst>
              <a:gd name="adj" fmla="val 5030"/>
            </a:avLst>
          </a:prstGeom>
          <a:solidFill>
            <a:srgbClr val="FFD4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</a:rPr>
              <a:t>В случае несогласования на любом этапе отчёт возвращается на доработку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F0E581-AF54-47F0-B860-6363E56A58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" y="6046793"/>
            <a:ext cx="812802" cy="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71E2A-35ED-40D5-A462-03F729A0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30" y="3309215"/>
            <a:ext cx="3562902" cy="2375268"/>
          </a:xfrm>
          <a:prstGeom prst="rect">
            <a:avLst/>
          </a:prstGeom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D5A54071-682E-487D-B7B4-0399078CD9A9}"/>
              </a:ext>
            </a:extLst>
          </p:cNvPr>
          <p:cNvSpPr/>
          <p:nvPr/>
        </p:nvSpPr>
        <p:spPr>
          <a:xfrm>
            <a:off x="5566433" y="2460051"/>
            <a:ext cx="3493561" cy="1656705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Отправить отчёт возможно</a:t>
            </a: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602C31B-381D-410E-9723-E6D25CEA3491}"/>
              </a:ext>
            </a:extLst>
          </p:cNvPr>
          <p:cNvSpPr/>
          <p:nvPr/>
        </p:nvSpPr>
        <p:spPr>
          <a:xfrm>
            <a:off x="84006" y="2518994"/>
            <a:ext cx="3493561" cy="1597762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Отправить отчёт невозможно</a:t>
            </a: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Валидация вводимых данных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57147" y="58462"/>
            <a:ext cx="534172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12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84AEA3-0C94-4F32-8F8D-ABBBA4563792}"/>
              </a:ext>
            </a:extLst>
          </p:cNvPr>
          <p:cNvSpPr/>
          <p:nvPr/>
        </p:nvSpPr>
        <p:spPr>
          <a:xfrm>
            <a:off x="2979773" y="1726307"/>
            <a:ext cx="910328" cy="910328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32CC6B5-15F1-492D-BB30-BB069A876CDE}"/>
              </a:ext>
            </a:extLst>
          </p:cNvPr>
          <p:cNvSpPr txBox="1">
            <a:spLocks noChangeArrowheads="1"/>
          </p:cNvSpPr>
          <p:nvPr/>
        </p:nvSpPr>
        <p:spPr>
          <a:xfrm>
            <a:off x="989506" y="1862335"/>
            <a:ext cx="1987779" cy="59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700" b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dirty="0"/>
              <a:t>Строгие правила</a:t>
            </a:r>
          </a:p>
        </p:txBody>
      </p:sp>
      <p:pic>
        <p:nvPicPr>
          <p:cNvPr id="9" name="Рисунок 8" descr="Запрещено">
            <a:extLst>
              <a:ext uri="{FF2B5EF4-FFF2-40B4-BE49-F238E27FC236}">
                <a16:creationId xmlns:a16="http://schemas.microsoft.com/office/drawing/2014/main" id="{EA6CB2F1-9247-4766-A45D-E4EAE4817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2549" y="1829083"/>
            <a:ext cx="691540" cy="69154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4D9F705C-7DCC-4A60-AAA2-EAE9838DD994}"/>
              </a:ext>
            </a:extLst>
          </p:cNvPr>
          <p:cNvSpPr/>
          <p:nvPr/>
        </p:nvSpPr>
        <p:spPr>
          <a:xfrm>
            <a:off x="5307121" y="1699011"/>
            <a:ext cx="910328" cy="910328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8DCECD8-32F7-4592-A6B0-154C297E29BB}"/>
              </a:ext>
            </a:extLst>
          </p:cNvPr>
          <p:cNvSpPr txBox="1">
            <a:spLocks noChangeArrowheads="1"/>
          </p:cNvSpPr>
          <p:nvPr/>
        </p:nvSpPr>
        <p:spPr>
          <a:xfrm>
            <a:off x="6231509" y="1856119"/>
            <a:ext cx="1987779" cy="59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700" b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altLang="ru-RU" dirty="0"/>
              <a:t>Нестрогие правила</a:t>
            </a:r>
          </a:p>
        </p:txBody>
      </p:sp>
      <p:pic>
        <p:nvPicPr>
          <p:cNvPr id="13" name="Рисунок 12" descr="Предупреждение">
            <a:extLst>
              <a:ext uri="{FF2B5EF4-FFF2-40B4-BE49-F238E27FC236}">
                <a16:creationId xmlns:a16="http://schemas.microsoft.com/office/drawing/2014/main" id="{D11D1288-47F0-4D20-9175-A3D1CC29E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3489" y="1786549"/>
            <a:ext cx="637592" cy="637592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A086543-D7C5-4BA7-8E74-13E8FF1C5302}"/>
              </a:ext>
            </a:extLst>
          </p:cNvPr>
          <p:cNvSpPr/>
          <p:nvPr/>
        </p:nvSpPr>
        <p:spPr>
          <a:xfrm>
            <a:off x="5566433" y="6037924"/>
            <a:ext cx="3493561" cy="596111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Проверка показателей между разными формами отчётов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813F3D6D-80B4-46A5-88F8-FD94C2BCC276}"/>
              </a:ext>
            </a:extLst>
          </p:cNvPr>
          <p:cNvSpPr/>
          <p:nvPr/>
        </p:nvSpPr>
        <p:spPr>
          <a:xfrm>
            <a:off x="84006" y="6021614"/>
            <a:ext cx="3493561" cy="596111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ndara Light" panose="020E0502030303020204" pitchFamily="34" charset="0"/>
              </a:rPr>
              <a:t>Проверка показателей внутри формы отчёта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D127FE5-AE54-4E0F-88EE-350282849CF3}"/>
              </a:ext>
            </a:extLst>
          </p:cNvPr>
          <p:cNvSpPr/>
          <p:nvPr/>
        </p:nvSpPr>
        <p:spPr>
          <a:xfrm>
            <a:off x="2979773" y="5235940"/>
            <a:ext cx="910328" cy="910328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BC77EE3-27E3-4D00-9242-0615837627FC}"/>
              </a:ext>
            </a:extLst>
          </p:cNvPr>
          <p:cNvSpPr txBox="1">
            <a:spLocks noChangeArrowheads="1"/>
          </p:cNvSpPr>
          <p:nvPr/>
        </p:nvSpPr>
        <p:spPr>
          <a:xfrm>
            <a:off x="989506" y="5371968"/>
            <a:ext cx="1987779" cy="59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Внутренняя валидация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802DDFA-DDC7-4BC5-85CC-302C9FE97AA8}"/>
              </a:ext>
            </a:extLst>
          </p:cNvPr>
          <p:cNvSpPr/>
          <p:nvPr/>
        </p:nvSpPr>
        <p:spPr>
          <a:xfrm>
            <a:off x="5307121" y="5208644"/>
            <a:ext cx="910328" cy="910328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42AEF7D-48E6-4A12-9447-4208F567C25B}"/>
              </a:ext>
            </a:extLst>
          </p:cNvPr>
          <p:cNvSpPr txBox="1">
            <a:spLocks noChangeArrowheads="1"/>
          </p:cNvSpPr>
          <p:nvPr/>
        </p:nvSpPr>
        <p:spPr>
          <a:xfrm>
            <a:off x="6231509" y="5365752"/>
            <a:ext cx="1987779" cy="59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700" b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dirty="0"/>
              <a:t>Внешняя валидация</a:t>
            </a:r>
          </a:p>
        </p:txBody>
      </p:sp>
      <p:pic>
        <p:nvPicPr>
          <p:cNvPr id="17" name="Рисунок 16" descr="Свернуть">
            <a:extLst>
              <a:ext uri="{FF2B5EF4-FFF2-40B4-BE49-F238E27FC236}">
                <a16:creationId xmlns:a16="http://schemas.microsoft.com/office/drawing/2014/main" id="{0EF6EC1F-4796-4865-AA1F-3905E1CDB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3653" y="5349732"/>
            <a:ext cx="655862" cy="655862"/>
          </a:xfrm>
          <a:prstGeom prst="rect">
            <a:avLst/>
          </a:prstGeom>
        </p:spPr>
      </p:pic>
      <p:pic>
        <p:nvPicPr>
          <p:cNvPr id="19" name="Рисунок 18" descr="Развернуть">
            <a:extLst>
              <a:ext uri="{FF2B5EF4-FFF2-40B4-BE49-F238E27FC236}">
                <a16:creationId xmlns:a16="http://schemas.microsoft.com/office/drawing/2014/main" id="{EFCD72B7-81A0-459E-8E50-B1507AA10C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7137" y="5372060"/>
            <a:ext cx="574244" cy="574244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29C559-0FFE-49BA-AE98-25A83102E2B2}"/>
              </a:ext>
            </a:extLst>
          </p:cNvPr>
          <p:cNvCxnSpPr>
            <a:cxnSpLocks/>
          </p:cNvCxnSpPr>
          <p:nvPr/>
        </p:nvCxnSpPr>
        <p:spPr>
          <a:xfrm flipH="1" flipV="1">
            <a:off x="3958534" y="2257024"/>
            <a:ext cx="462999" cy="103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9DD62F4-A8FA-4170-AC51-47766FC82EEA}"/>
              </a:ext>
            </a:extLst>
          </p:cNvPr>
          <p:cNvCxnSpPr>
            <a:cxnSpLocks/>
          </p:cNvCxnSpPr>
          <p:nvPr/>
        </p:nvCxnSpPr>
        <p:spPr>
          <a:xfrm flipV="1">
            <a:off x="4772411" y="2257025"/>
            <a:ext cx="473232" cy="1031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CA5B70EC-F0FD-4C74-A289-211A934C0B23}"/>
              </a:ext>
            </a:extLst>
          </p:cNvPr>
          <p:cNvCxnSpPr>
            <a:cxnSpLocks/>
          </p:cNvCxnSpPr>
          <p:nvPr/>
        </p:nvCxnSpPr>
        <p:spPr>
          <a:xfrm flipH="1">
            <a:off x="3943468" y="5451149"/>
            <a:ext cx="613467" cy="34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24BFF431-46F7-4D4C-9017-3CC055D14428}"/>
              </a:ext>
            </a:extLst>
          </p:cNvPr>
          <p:cNvCxnSpPr>
            <a:cxnSpLocks/>
          </p:cNvCxnSpPr>
          <p:nvPr/>
        </p:nvCxnSpPr>
        <p:spPr>
          <a:xfrm>
            <a:off x="4617111" y="5451149"/>
            <a:ext cx="613467" cy="34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8092429-7990-4A2B-A8E1-8E3DA9E904EE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364989" y="2823591"/>
            <a:ext cx="2931594" cy="126012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49D9D1-45A4-4251-9C54-D9ED020E785E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924732" y="2810471"/>
            <a:ext cx="2931594" cy="12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Отрицательный результат </a:t>
            </a:r>
            <a:b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</a:br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рассмотрения отчёта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70793" y="58462"/>
            <a:ext cx="52052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391-52BA-4DB6-AF32-BE5E0F8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340"/>
          <a:stretch/>
        </p:blipFill>
        <p:spPr>
          <a:xfrm>
            <a:off x="1002694" y="1104337"/>
            <a:ext cx="6924676" cy="5753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2B5CBF-1C9F-4F5E-958E-D2BBE0E856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8" y="1220398"/>
            <a:ext cx="6477688" cy="50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Положительный результат </a:t>
            </a:r>
            <a:b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</a:br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рассмотрения отчёта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70793" y="58462"/>
            <a:ext cx="52052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391-52BA-4DB6-AF32-BE5E0F8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340"/>
          <a:stretch/>
        </p:blipFill>
        <p:spPr>
          <a:xfrm>
            <a:off x="101939" y="1104337"/>
            <a:ext cx="8905581" cy="5753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3F5DCD-E5B6-4D21-AE53-C1AB88EDD2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1193" y="1312972"/>
            <a:ext cx="8445680" cy="4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Интеграция с программным обеспечением органов госвласти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70795" y="58462"/>
            <a:ext cx="520524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15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C8FF1D9-5F5B-4D8A-9168-944635EA2EDC}"/>
              </a:ext>
            </a:extLst>
          </p:cNvPr>
          <p:cNvSpPr/>
          <p:nvPr/>
        </p:nvSpPr>
        <p:spPr>
          <a:xfrm>
            <a:off x="4138932" y="1968943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B6B7794-31D7-4926-BC58-9B59FB9A3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43" y="2085798"/>
            <a:ext cx="726506" cy="676618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A788466D-5F1C-4EF2-A8C7-F572FB738B7D}"/>
              </a:ext>
            </a:extLst>
          </p:cNvPr>
          <p:cNvSpPr txBox="1">
            <a:spLocks noChangeArrowheads="1"/>
          </p:cNvSpPr>
          <p:nvPr/>
        </p:nvSpPr>
        <p:spPr>
          <a:xfrm>
            <a:off x="5049260" y="2100725"/>
            <a:ext cx="1679086" cy="61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Web-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служба</a:t>
            </a:r>
          </a:p>
          <a:p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Минфина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3092E83-9CDB-46F2-864C-9B8CA2D582A0}"/>
              </a:ext>
            </a:extLst>
          </p:cNvPr>
          <p:cNvSpPr/>
          <p:nvPr/>
        </p:nvSpPr>
        <p:spPr>
          <a:xfrm>
            <a:off x="2129597" y="2880098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E57BC42F-5915-42E5-BE0E-9579DFD07047}"/>
              </a:ext>
            </a:extLst>
          </p:cNvPr>
          <p:cNvSpPr txBox="1">
            <a:spLocks noChangeArrowheads="1"/>
          </p:cNvSpPr>
          <p:nvPr/>
        </p:nvSpPr>
        <p:spPr>
          <a:xfrm>
            <a:off x="-7889" y="3089026"/>
            <a:ext cx="2150573" cy="5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Web-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служба</a:t>
            </a:r>
          </a:p>
          <a:p>
            <a:pPr algn="r"/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Минэкономики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F8E6581-7B2C-4A7F-9869-A2C19CF012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3" y="2990120"/>
            <a:ext cx="626344" cy="679168"/>
          </a:xfrm>
          <a:prstGeom prst="rect">
            <a:avLst/>
          </a:prstGeom>
        </p:spPr>
      </p:pic>
      <p:sp>
        <p:nvSpPr>
          <p:cNvPr id="78" name="Овал 77">
            <a:extLst>
              <a:ext uri="{FF2B5EF4-FFF2-40B4-BE49-F238E27FC236}">
                <a16:creationId xmlns:a16="http://schemas.microsoft.com/office/drawing/2014/main" id="{9AB40B57-0E6F-4254-BE21-A7DC448B022A}"/>
              </a:ext>
            </a:extLst>
          </p:cNvPr>
          <p:cNvSpPr/>
          <p:nvPr/>
        </p:nvSpPr>
        <p:spPr>
          <a:xfrm>
            <a:off x="2084729" y="4696707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FB5B19D2-68D6-40ED-8C4E-9D2B8494795A}"/>
              </a:ext>
            </a:extLst>
          </p:cNvPr>
          <p:cNvSpPr txBox="1">
            <a:spLocks noChangeArrowheads="1"/>
          </p:cNvSpPr>
          <p:nvPr/>
        </p:nvSpPr>
        <p:spPr>
          <a:xfrm>
            <a:off x="-52948" y="4878339"/>
            <a:ext cx="2150573" cy="642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Web-</a:t>
            </a:r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служба</a:t>
            </a:r>
          </a:p>
          <a:p>
            <a:pPr algn="r"/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ЕГФСС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DFDAD9A-058C-4946-B1A6-4A0683696E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5" y="4831171"/>
            <a:ext cx="728663" cy="666750"/>
          </a:xfrm>
          <a:prstGeom prst="rect">
            <a:avLst/>
          </a:prstGeom>
        </p:spPr>
      </p:pic>
      <p:sp>
        <p:nvSpPr>
          <p:cNvPr id="81" name="Овал 80">
            <a:extLst>
              <a:ext uri="{FF2B5EF4-FFF2-40B4-BE49-F238E27FC236}">
                <a16:creationId xmlns:a16="http://schemas.microsoft.com/office/drawing/2014/main" id="{267B72DA-D3E8-44C3-BDFC-DD76D1413C1B}"/>
              </a:ext>
            </a:extLst>
          </p:cNvPr>
          <p:cNvSpPr/>
          <p:nvPr/>
        </p:nvSpPr>
        <p:spPr>
          <a:xfrm>
            <a:off x="6104077" y="28764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4D2187AF-D345-4BE9-9EAB-E52CF387F95F}"/>
              </a:ext>
            </a:extLst>
          </p:cNvPr>
          <p:cNvSpPr txBox="1">
            <a:spLocks noChangeArrowheads="1"/>
          </p:cNvSpPr>
          <p:nvPr/>
        </p:nvSpPr>
        <p:spPr>
          <a:xfrm>
            <a:off x="7014405" y="3076464"/>
            <a:ext cx="1891056" cy="56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Web-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служба</a:t>
            </a:r>
          </a:p>
          <a:p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Минсельхоза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146CD99-EF32-45E7-A14D-AA2BA219D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4" y="3106395"/>
            <a:ext cx="790575" cy="490951"/>
          </a:xfrm>
          <a:prstGeom prst="rect">
            <a:avLst/>
          </a:prstGeom>
        </p:spPr>
      </p:pic>
      <p:sp>
        <p:nvSpPr>
          <p:cNvPr id="84" name="Овал 83">
            <a:extLst>
              <a:ext uri="{FF2B5EF4-FFF2-40B4-BE49-F238E27FC236}">
                <a16:creationId xmlns:a16="http://schemas.microsoft.com/office/drawing/2014/main" id="{BFFD8F30-32E4-4854-A14A-CA01835DE8DB}"/>
              </a:ext>
            </a:extLst>
          </p:cNvPr>
          <p:cNvSpPr/>
          <p:nvPr/>
        </p:nvSpPr>
        <p:spPr>
          <a:xfrm>
            <a:off x="6294219" y="4696707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91DEE3BC-2EFD-43A6-950D-A032F094EB8F}"/>
              </a:ext>
            </a:extLst>
          </p:cNvPr>
          <p:cNvSpPr txBox="1">
            <a:spLocks noChangeArrowheads="1"/>
          </p:cNvSpPr>
          <p:nvPr/>
        </p:nvSpPr>
        <p:spPr>
          <a:xfrm>
            <a:off x="7216233" y="4946579"/>
            <a:ext cx="2150573" cy="53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Web-</a:t>
            </a:r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служба</a:t>
            </a:r>
          </a:p>
          <a:p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Госстата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EACA95B-C456-4B4B-8059-3604CBEC0B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85" y="4806729"/>
            <a:ext cx="626344" cy="679168"/>
          </a:xfrm>
          <a:prstGeom prst="rect">
            <a:avLst/>
          </a:prstGeom>
        </p:spPr>
      </p:pic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A0981656-10E0-43DF-ACEA-58D860C48206}"/>
              </a:ext>
            </a:extLst>
          </p:cNvPr>
          <p:cNvCxnSpPr>
            <a:cxnSpLocks/>
          </p:cNvCxnSpPr>
          <p:nvPr/>
        </p:nvCxnSpPr>
        <p:spPr>
          <a:xfrm flipV="1">
            <a:off x="4572000" y="2990120"/>
            <a:ext cx="0" cy="607226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97D388FE-312E-4371-93F4-61AF66CBA1B5}"/>
              </a:ext>
            </a:extLst>
          </p:cNvPr>
          <p:cNvCxnSpPr>
            <a:cxnSpLocks/>
          </p:cNvCxnSpPr>
          <p:nvPr/>
        </p:nvCxnSpPr>
        <p:spPr>
          <a:xfrm flipH="1" flipV="1">
            <a:off x="3039925" y="3574002"/>
            <a:ext cx="524415" cy="212767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DEF7DA59-F708-432F-B1FD-3ACB3E6BF942}"/>
              </a:ext>
            </a:extLst>
          </p:cNvPr>
          <p:cNvCxnSpPr>
            <a:cxnSpLocks/>
          </p:cNvCxnSpPr>
          <p:nvPr/>
        </p:nvCxnSpPr>
        <p:spPr>
          <a:xfrm flipH="1">
            <a:off x="3090676" y="4693051"/>
            <a:ext cx="428797" cy="253528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38912DD8-EDDA-44F7-8645-5FD04B70D775}"/>
              </a:ext>
            </a:extLst>
          </p:cNvPr>
          <p:cNvCxnSpPr>
            <a:cxnSpLocks/>
          </p:cNvCxnSpPr>
          <p:nvPr/>
        </p:nvCxnSpPr>
        <p:spPr>
          <a:xfrm>
            <a:off x="5295331" y="4693051"/>
            <a:ext cx="918119" cy="230816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1DDAA4C6-EDB0-481B-8A67-D9A5E2FCA1B7}"/>
              </a:ext>
            </a:extLst>
          </p:cNvPr>
          <p:cNvCxnSpPr>
            <a:cxnSpLocks/>
          </p:cNvCxnSpPr>
          <p:nvPr/>
        </p:nvCxnSpPr>
        <p:spPr>
          <a:xfrm flipV="1">
            <a:off x="5245835" y="3508772"/>
            <a:ext cx="785996" cy="381188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8249062-C0C3-4F4B-9D29-40553B9A1C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AEDF6"/>
              </a:clrFrom>
              <a:clrTo>
                <a:srgbClr val="EAE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335262"/>
            <a:ext cx="3333750" cy="19798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BE509D-0EB9-4C91-B179-A2809687D331}"/>
              </a:ext>
            </a:extLst>
          </p:cNvPr>
          <p:cNvSpPr/>
          <p:nvPr/>
        </p:nvSpPr>
        <p:spPr>
          <a:xfrm>
            <a:off x="2618391" y="6114445"/>
            <a:ext cx="3985386" cy="584775"/>
          </a:xfrm>
          <a:prstGeom prst="rect">
            <a:avLst/>
          </a:prstGeom>
          <a:solidFill>
            <a:srgbClr val="197EC6"/>
          </a:solidFill>
        </p:spPr>
        <p:txBody>
          <a:bodyPr wrap="none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report.gospmr.org</a:t>
            </a: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9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Обязанности пользователей системы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570793" y="58462"/>
            <a:ext cx="52052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16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391-52BA-4DB6-AF32-BE5E0F8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666"/>
          <a:stretch/>
        </p:blipFill>
        <p:spPr>
          <a:xfrm>
            <a:off x="2121810" y="1104337"/>
            <a:ext cx="6924676" cy="5753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C7862-ADDD-4D12-93AA-F040CB4349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08450" y="1324784"/>
            <a:ext cx="6589889" cy="41343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CD3DE1-02BC-47BF-ABAA-081FCE12BFC1}"/>
              </a:ext>
            </a:extLst>
          </p:cNvPr>
          <p:cNvSpPr txBox="1">
            <a:spLocks noChangeArrowheads="1"/>
          </p:cNvSpPr>
          <p:nvPr/>
        </p:nvSpPr>
        <p:spPr>
          <a:xfrm>
            <a:off x="284796" y="2084435"/>
            <a:ext cx="1467523" cy="650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Не нарушать безопасность системы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F179EC0-1CF8-4351-B498-4042A6BBF1C4}"/>
              </a:ext>
            </a:extLst>
          </p:cNvPr>
          <p:cNvSpPr/>
          <p:nvPr/>
        </p:nvSpPr>
        <p:spPr>
          <a:xfrm>
            <a:off x="667609" y="1297488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0042EA-4BDE-4ABC-9C63-BC93EF544068}"/>
              </a:ext>
            </a:extLst>
          </p:cNvPr>
          <p:cNvSpPr txBox="1">
            <a:spLocks noChangeArrowheads="1"/>
          </p:cNvSpPr>
          <p:nvPr/>
        </p:nvSpPr>
        <p:spPr>
          <a:xfrm>
            <a:off x="-100048" y="3756413"/>
            <a:ext cx="2285583" cy="73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Сохранять конфиденциальность своих данных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2762001-B51A-4FE4-AD22-EC35DBECECAB}"/>
              </a:ext>
            </a:extLst>
          </p:cNvPr>
          <p:cNvSpPr/>
          <p:nvPr/>
        </p:nvSpPr>
        <p:spPr>
          <a:xfrm>
            <a:off x="653275" y="2996717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437F891-0678-4C19-BFB1-D5AE74C0709E}"/>
              </a:ext>
            </a:extLst>
          </p:cNvPr>
          <p:cNvSpPr txBox="1">
            <a:spLocks noChangeArrowheads="1"/>
          </p:cNvSpPr>
          <p:nvPr/>
        </p:nvSpPr>
        <p:spPr>
          <a:xfrm>
            <a:off x="401590" y="5418680"/>
            <a:ext cx="1372333" cy="99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Следовать Руководству по работе с системой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F956D75-D28E-450E-8E3B-85474A7E8A3C}"/>
              </a:ext>
            </a:extLst>
          </p:cNvPr>
          <p:cNvSpPr/>
          <p:nvPr/>
        </p:nvSpPr>
        <p:spPr>
          <a:xfrm>
            <a:off x="679042" y="4713622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локировка">
            <a:extLst>
              <a:ext uri="{FF2B5EF4-FFF2-40B4-BE49-F238E27FC236}">
                <a16:creationId xmlns:a16="http://schemas.microsoft.com/office/drawing/2014/main" id="{E4448E83-EFC8-438F-A634-2200E089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116" y="1344320"/>
            <a:ext cx="650137" cy="650137"/>
          </a:xfrm>
          <a:prstGeom prst="rect">
            <a:avLst/>
          </a:prstGeom>
        </p:spPr>
      </p:pic>
      <p:pic>
        <p:nvPicPr>
          <p:cNvPr id="5" name="Рисунок 4" descr="Ключ">
            <a:extLst>
              <a:ext uri="{FF2B5EF4-FFF2-40B4-BE49-F238E27FC236}">
                <a16:creationId xmlns:a16="http://schemas.microsoft.com/office/drawing/2014/main" id="{F73D3592-32AE-44B9-B44A-057C3BD35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193" y="3090383"/>
            <a:ext cx="596307" cy="596307"/>
          </a:xfrm>
          <a:prstGeom prst="rect">
            <a:avLst/>
          </a:prstGeom>
        </p:spPr>
      </p:pic>
      <p:pic>
        <p:nvPicPr>
          <p:cNvPr id="7" name="Рисунок 6" descr="Документ">
            <a:extLst>
              <a:ext uri="{FF2B5EF4-FFF2-40B4-BE49-F238E27FC236}">
                <a16:creationId xmlns:a16="http://schemas.microsoft.com/office/drawing/2014/main" id="{8D365B2C-4162-4A49-8F66-97B69A7AB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755" y="4814563"/>
            <a:ext cx="565989" cy="5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E9E897-9632-4D63-9F9F-F4DFBC27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47" y="1115928"/>
            <a:ext cx="10345004" cy="689666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274330-80D9-4737-94B5-6AB294BAE69B}"/>
              </a:ext>
            </a:extLst>
          </p:cNvPr>
          <p:cNvSpPr/>
          <p:nvPr/>
        </p:nvSpPr>
        <p:spPr>
          <a:xfrm>
            <a:off x="3398292" y="1951630"/>
            <a:ext cx="2797793" cy="27977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16E061-AECF-40B1-B9AA-9CCDD4198640}"/>
              </a:ext>
            </a:extLst>
          </p:cNvPr>
          <p:cNvSpPr txBox="1">
            <a:spLocks/>
          </p:cNvSpPr>
          <p:nvPr/>
        </p:nvSpPr>
        <p:spPr>
          <a:xfrm>
            <a:off x="3150806" y="2698054"/>
            <a:ext cx="3058927" cy="152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22225">
                  <a:noFill/>
                  <a:prstDash val="solid"/>
                </a:ln>
                <a:solidFill>
                  <a:srgbClr val="4C7D8E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en-US" sz="4000" b="1" dirty="0">
              <a:ln w="22225">
                <a:noFill/>
                <a:prstDash val="solid"/>
              </a:ln>
              <a:solidFill>
                <a:srgbClr val="4C7D8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9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Участники рабочей группы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2</a:t>
            </a:r>
            <a:endParaRPr lang="ru-RU" altLang="ru-RU" sz="2800" b="1" dirty="0">
              <a:solidFill>
                <a:schemeClr val="bg1"/>
              </a:solidFill>
              <a:latin typeface="Candara Light" panose="020E0502030303020204" pitchFamily="34" charset="0"/>
              <a:ea typeface="Gulim" panose="020B0600000101010101" pitchFamily="34" charset="-127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C8FF1D9-5F5B-4D8A-9168-944635EA2EDC}"/>
              </a:ext>
            </a:extLst>
          </p:cNvPr>
          <p:cNvSpPr/>
          <p:nvPr/>
        </p:nvSpPr>
        <p:spPr>
          <a:xfrm>
            <a:off x="4138932" y="1818812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B6B7794-31D7-4926-BC58-9B59FB9A3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43" y="1935667"/>
            <a:ext cx="726506" cy="676618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A788466D-5F1C-4EF2-A8C7-F572FB738B7D}"/>
              </a:ext>
            </a:extLst>
          </p:cNvPr>
          <p:cNvSpPr txBox="1">
            <a:spLocks noChangeArrowheads="1"/>
          </p:cNvSpPr>
          <p:nvPr/>
        </p:nvSpPr>
        <p:spPr>
          <a:xfrm>
            <a:off x="5049260" y="2046131"/>
            <a:ext cx="148503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Минфин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3092E83-9CDB-46F2-864C-9B8CA2D582A0}"/>
              </a:ext>
            </a:extLst>
          </p:cNvPr>
          <p:cNvSpPr/>
          <p:nvPr/>
        </p:nvSpPr>
        <p:spPr>
          <a:xfrm>
            <a:off x="2129597" y="2729967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E57BC42F-5915-42E5-BE0E-9579DFD07047}"/>
              </a:ext>
            </a:extLst>
          </p:cNvPr>
          <p:cNvSpPr txBox="1">
            <a:spLocks noChangeArrowheads="1"/>
          </p:cNvSpPr>
          <p:nvPr/>
        </p:nvSpPr>
        <p:spPr>
          <a:xfrm>
            <a:off x="73999" y="2966191"/>
            <a:ext cx="2150573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Минэкономики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F8E6581-7B2C-4A7F-9869-A2C19CF012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3" y="2839989"/>
            <a:ext cx="626344" cy="679168"/>
          </a:xfrm>
          <a:prstGeom prst="rect">
            <a:avLst/>
          </a:prstGeom>
        </p:spPr>
      </p:pic>
      <p:sp>
        <p:nvSpPr>
          <p:cNvPr id="78" name="Овал 77">
            <a:extLst>
              <a:ext uri="{FF2B5EF4-FFF2-40B4-BE49-F238E27FC236}">
                <a16:creationId xmlns:a16="http://schemas.microsoft.com/office/drawing/2014/main" id="{9AB40B57-0E6F-4254-BE21-A7DC448B022A}"/>
              </a:ext>
            </a:extLst>
          </p:cNvPr>
          <p:cNvSpPr/>
          <p:nvPr/>
        </p:nvSpPr>
        <p:spPr>
          <a:xfrm>
            <a:off x="2084729" y="4546576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FB5B19D2-68D6-40ED-8C4E-9D2B8494795A}"/>
              </a:ext>
            </a:extLst>
          </p:cNvPr>
          <p:cNvSpPr txBox="1">
            <a:spLocks noChangeArrowheads="1"/>
          </p:cNvSpPr>
          <p:nvPr/>
        </p:nvSpPr>
        <p:spPr>
          <a:xfrm>
            <a:off x="-52948" y="4773736"/>
            <a:ext cx="2150573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ЕГФСС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DFDAD9A-058C-4946-B1A6-4A0683696E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5" y="4681040"/>
            <a:ext cx="728663" cy="666750"/>
          </a:xfrm>
          <a:prstGeom prst="rect">
            <a:avLst/>
          </a:prstGeom>
        </p:spPr>
      </p:pic>
      <p:sp>
        <p:nvSpPr>
          <p:cNvPr id="81" name="Овал 80">
            <a:extLst>
              <a:ext uri="{FF2B5EF4-FFF2-40B4-BE49-F238E27FC236}">
                <a16:creationId xmlns:a16="http://schemas.microsoft.com/office/drawing/2014/main" id="{267B72DA-D3E8-44C3-BDFC-DD76D1413C1B}"/>
              </a:ext>
            </a:extLst>
          </p:cNvPr>
          <p:cNvSpPr/>
          <p:nvPr/>
        </p:nvSpPr>
        <p:spPr>
          <a:xfrm>
            <a:off x="6104077" y="2726310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4D2187AF-D345-4BE9-9EAB-E52CF387F95F}"/>
              </a:ext>
            </a:extLst>
          </p:cNvPr>
          <p:cNvSpPr txBox="1">
            <a:spLocks noChangeArrowheads="1"/>
          </p:cNvSpPr>
          <p:nvPr/>
        </p:nvSpPr>
        <p:spPr>
          <a:xfrm>
            <a:off x="7014405" y="2953629"/>
            <a:ext cx="1750524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Минсельхоз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146CD99-EF32-45E7-A14D-AA2BA219D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4" y="2956264"/>
            <a:ext cx="790575" cy="490951"/>
          </a:xfrm>
          <a:prstGeom prst="rect">
            <a:avLst/>
          </a:prstGeom>
        </p:spPr>
      </p:pic>
      <p:sp>
        <p:nvSpPr>
          <p:cNvPr id="84" name="Овал 83">
            <a:extLst>
              <a:ext uri="{FF2B5EF4-FFF2-40B4-BE49-F238E27FC236}">
                <a16:creationId xmlns:a16="http://schemas.microsoft.com/office/drawing/2014/main" id="{BFFD8F30-32E4-4854-A14A-CA01835DE8DB}"/>
              </a:ext>
            </a:extLst>
          </p:cNvPr>
          <p:cNvSpPr/>
          <p:nvPr/>
        </p:nvSpPr>
        <p:spPr>
          <a:xfrm>
            <a:off x="6294219" y="4546576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91DEE3BC-2EFD-43A6-950D-A032F094EB8F}"/>
              </a:ext>
            </a:extLst>
          </p:cNvPr>
          <p:cNvSpPr txBox="1">
            <a:spLocks noChangeArrowheads="1"/>
          </p:cNvSpPr>
          <p:nvPr/>
        </p:nvSpPr>
        <p:spPr>
          <a:xfrm>
            <a:off x="7243529" y="4796448"/>
            <a:ext cx="2150573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Госстат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EACA95B-C456-4B4B-8059-3604CBEC0B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85" y="4656598"/>
            <a:ext cx="626344" cy="679168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E0AF0C56-A4C6-408E-BF2A-649A3535170C}"/>
              </a:ext>
            </a:extLst>
          </p:cNvPr>
          <p:cNvSpPr/>
          <p:nvPr/>
        </p:nvSpPr>
        <p:spPr>
          <a:xfrm>
            <a:off x="4138932" y="5519765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E938138D-6DC0-4917-818D-C05841BA51E5}"/>
              </a:ext>
            </a:extLst>
          </p:cNvPr>
          <p:cNvSpPr txBox="1">
            <a:spLocks noChangeArrowheads="1"/>
          </p:cNvSpPr>
          <p:nvPr/>
        </p:nvSpPr>
        <p:spPr>
          <a:xfrm>
            <a:off x="5049259" y="5774380"/>
            <a:ext cx="1965145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Агропромбанк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472A563-40E8-4774-A0B8-23A13011F5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r="15622" b="26502"/>
          <a:stretch/>
        </p:blipFill>
        <p:spPr>
          <a:xfrm>
            <a:off x="4245428" y="5775023"/>
            <a:ext cx="725569" cy="428655"/>
          </a:xfrm>
          <a:prstGeom prst="rect">
            <a:avLst/>
          </a:prstGeom>
        </p:spPr>
      </p:pic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A0981656-10E0-43DF-ACEA-58D860C48206}"/>
              </a:ext>
            </a:extLst>
          </p:cNvPr>
          <p:cNvCxnSpPr>
            <a:cxnSpLocks/>
          </p:cNvCxnSpPr>
          <p:nvPr/>
        </p:nvCxnSpPr>
        <p:spPr>
          <a:xfrm flipV="1">
            <a:off x="4572000" y="2839989"/>
            <a:ext cx="0" cy="607226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97D388FE-312E-4371-93F4-61AF66CBA1B5}"/>
              </a:ext>
            </a:extLst>
          </p:cNvPr>
          <p:cNvCxnSpPr>
            <a:cxnSpLocks/>
          </p:cNvCxnSpPr>
          <p:nvPr/>
        </p:nvCxnSpPr>
        <p:spPr>
          <a:xfrm flipH="1" flipV="1">
            <a:off x="3039925" y="3423871"/>
            <a:ext cx="524415" cy="212767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DEF7DA59-F708-432F-B1FD-3ACB3E6BF942}"/>
              </a:ext>
            </a:extLst>
          </p:cNvPr>
          <p:cNvCxnSpPr>
            <a:cxnSpLocks/>
          </p:cNvCxnSpPr>
          <p:nvPr/>
        </p:nvCxnSpPr>
        <p:spPr>
          <a:xfrm flipH="1">
            <a:off x="3090676" y="4542920"/>
            <a:ext cx="428797" cy="253528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644EF936-9CB4-478B-A858-5014A8DD13AD}"/>
              </a:ext>
            </a:extLst>
          </p:cNvPr>
          <p:cNvCxnSpPr>
            <a:cxnSpLocks/>
          </p:cNvCxnSpPr>
          <p:nvPr/>
        </p:nvCxnSpPr>
        <p:spPr>
          <a:xfrm>
            <a:off x="4572000" y="4773736"/>
            <a:ext cx="0" cy="593379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38912DD8-EDDA-44F7-8645-5FD04B70D775}"/>
              </a:ext>
            </a:extLst>
          </p:cNvPr>
          <p:cNvCxnSpPr>
            <a:cxnSpLocks/>
          </p:cNvCxnSpPr>
          <p:nvPr/>
        </p:nvCxnSpPr>
        <p:spPr>
          <a:xfrm>
            <a:off x="5295331" y="4542920"/>
            <a:ext cx="918119" cy="230816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1DDAA4C6-EDB0-481B-8A67-D9A5E2FCA1B7}"/>
              </a:ext>
            </a:extLst>
          </p:cNvPr>
          <p:cNvCxnSpPr>
            <a:cxnSpLocks/>
          </p:cNvCxnSpPr>
          <p:nvPr/>
        </p:nvCxnSpPr>
        <p:spPr>
          <a:xfrm flipV="1">
            <a:off x="5245835" y="3358641"/>
            <a:ext cx="785996" cy="381188"/>
          </a:xfrm>
          <a:prstGeom prst="straightConnector1">
            <a:avLst/>
          </a:prstGeom>
          <a:ln>
            <a:solidFill>
              <a:srgbClr val="A7CC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8249062-C0C3-4F4B-9D29-40553B9A1C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AEDF6"/>
              </a:clrFrom>
              <a:clrTo>
                <a:srgbClr val="EAE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185131"/>
            <a:ext cx="3333750" cy="19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Цели создания системы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C8FF1D9-5F5B-4D8A-9168-944635EA2EDC}"/>
              </a:ext>
            </a:extLst>
          </p:cNvPr>
          <p:cNvSpPr/>
          <p:nvPr/>
        </p:nvSpPr>
        <p:spPr>
          <a:xfrm>
            <a:off x="827907" y="1521420"/>
            <a:ext cx="667722" cy="6677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B6B7794-31D7-4926-BC58-9B59FB9A3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8" y="1623407"/>
            <a:ext cx="499201" cy="464922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A788466D-5F1C-4EF2-A8C7-F572FB738B7D}"/>
              </a:ext>
            </a:extLst>
          </p:cNvPr>
          <p:cNvSpPr txBox="1">
            <a:spLocks noChangeArrowheads="1"/>
          </p:cNvSpPr>
          <p:nvPr/>
        </p:nvSpPr>
        <p:spPr>
          <a:xfrm>
            <a:off x="431223" y="2131288"/>
            <a:ext cx="148503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Минфин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A0E678C-C806-4841-B891-DF9A7021CAE0}"/>
              </a:ext>
            </a:extLst>
          </p:cNvPr>
          <p:cNvCxnSpPr>
            <a:cxnSpLocks/>
            <a:endCxn id="66" idx="2"/>
          </p:cNvCxnSpPr>
          <p:nvPr/>
        </p:nvCxnSpPr>
        <p:spPr>
          <a:xfrm flipH="1" flipV="1">
            <a:off x="1173741" y="2601530"/>
            <a:ext cx="2464342" cy="4597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895FF38F-6D3F-424C-8099-B1DB6D911A8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237469"/>
            <a:ext cx="2094696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Повышение эффективности подачи отчётов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F386CA7-1885-4A4E-AC61-3801E3581B07}"/>
              </a:ext>
            </a:extLst>
          </p:cNvPr>
          <p:cNvSpPr txBox="1">
            <a:spLocks noChangeArrowheads="1"/>
          </p:cNvSpPr>
          <p:nvPr/>
        </p:nvSpPr>
        <p:spPr>
          <a:xfrm>
            <a:off x="2305846" y="6237469"/>
            <a:ext cx="2147207" cy="64550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/>
              <a:t>Повышение прозрачности подачи отчётов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2EB2C19-89B9-496D-A4DB-341BFA4F7AFE}"/>
              </a:ext>
            </a:extLst>
          </p:cNvPr>
          <p:cNvSpPr txBox="1">
            <a:spLocks noChangeArrowheads="1"/>
          </p:cNvSpPr>
          <p:nvPr/>
        </p:nvSpPr>
        <p:spPr>
          <a:xfrm>
            <a:off x="4652638" y="6237469"/>
            <a:ext cx="2147207" cy="63791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/>
              <a:t>Повышение эффективности контроля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D0F67683-223E-4513-8BBE-68781DC6F15C}"/>
              </a:ext>
            </a:extLst>
          </p:cNvPr>
          <p:cNvSpPr txBox="1">
            <a:spLocks noChangeArrowheads="1"/>
          </p:cNvSpPr>
          <p:nvPr/>
        </p:nvSpPr>
        <p:spPr>
          <a:xfrm>
            <a:off x="7004247" y="6221427"/>
            <a:ext cx="2147207" cy="6565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/>
              <a:t>Наполнение информационных систем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37D726AA-0FD9-4895-B2BF-788F6BDE2CEA}"/>
              </a:ext>
            </a:extLst>
          </p:cNvPr>
          <p:cNvSpPr/>
          <p:nvPr/>
        </p:nvSpPr>
        <p:spPr>
          <a:xfrm>
            <a:off x="6127859" y="1523144"/>
            <a:ext cx="667722" cy="6677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CBD44AA2-D3BB-48C2-9037-6323EE292997}"/>
              </a:ext>
            </a:extLst>
          </p:cNvPr>
          <p:cNvSpPr txBox="1">
            <a:spLocks noChangeArrowheads="1"/>
          </p:cNvSpPr>
          <p:nvPr/>
        </p:nvSpPr>
        <p:spPr>
          <a:xfrm>
            <a:off x="5690765" y="2118800"/>
            <a:ext cx="163847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Минсельхоз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146CD99-EF32-45E7-A14D-AA2BA219D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24" y="1704054"/>
            <a:ext cx="543115" cy="337277"/>
          </a:xfrm>
          <a:prstGeom prst="rect">
            <a:avLst/>
          </a:prstGeom>
        </p:spPr>
      </p:pic>
      <p:sp>
        <p:nvSpPr>
          <p:cNvPr id="80" name="Овал 79">
            <a:extLst>
              <a:ext uri="{FF2B5EF4-FFF2-40B4-BE49-F238E27FC236}">
                <a16:creationId xmlns:a16="http://schemas.microsoft.com/office/drawing/2014/main" id="{0C9CC995-C328-4C51-A361-9D8270A7F3A6}"/>
              </a:ext>
            </a:extLst>
          </p:cNvPr>
          <p:cNvSpPr/>
          <p:nvPr/>
        </p:nvSpPr>
        <p:spPr>
          <a:xfrm>
            <a:off x="4195076" y="1521420"/>
            <a:ext cx="667722" cy="6677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A0A11E56-91F7-4B41-A91D-B28CFB0362C0}"/>
              </a:ext>
            </a:extLst>
          </p:cNvPr>
          <p:cNvSpPr txBox="1">
            <a:spLocks noChangeArrowheads="1"/>
          </p:cNvSpPr>
          <p:nvPr/>
        </p:nvSpPr>
        <p:spPr>
          <a:xfrm>
            <a:off x="3638083" y="2133902"/>
            <a:ext cx="187481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Минэкономики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F8E6581-7B2C-4A7F-9869-A2C19CF012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20" y="1610837"/>
            <a:ext cx="459034" cy="497748"/>
          </a:xfrm>
          <a:prstGeom prst="rect">
            <a:avLst/>
          </a:prstGeom>
        </p:spPr>
      </p:pic>
      <p:sp>
        <p:nvSpPr>
          <p:cNvPr id="88" name="Овал 87">
            <a:extLst>
              <a:ext uri="{FF2B5EF4-FFF2-40B4-BE49-F238E27FC236}">
                <a16:creationId xmlns:a16="http://schemas.microsoft.com/office/drawing/2014/main" id="{19EE4426-AF7D-4BAB-B016-3F3EBCE4ABDF}"/>
              </a:ext>
            </a:extLst>
          </p:cNvPr>
          <p:cNvSpPr/>
          <p:nvPr/>
        </p:nvSpPr>
        <p:spPr>
          <a:xfrm>
            <a:off x="2440814" y="1544262"/>
            <a:ext cx="667722" cy="6677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8D41E92B-B991-4A20-84D2-AB335FB9C68A}"/>
              </a:ext>
            </a:extLst>
          </p:cNvPr>
          <p:cNvSpPr txBox="1">
            <a:spLocks noChangeArrowheads="1"/>
          </p:cNvSpPr>
          <p:nvPr/>
        </p:nvSpPr>
        <p:spPr>
          <a:xfrm>
            <a:off x="2024483" y="2184650"/>
            <a:ext cx="148503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ЕГФСС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DFDAD9A-058C-4946-B1A6-4A0683696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78" y="1654533"/>
            <a:ext cx="524391" cy="479835"/>
          </a:xfrm>
          <a:prstGeom prst="rect">
            <a:avLst/>
          </a:prstGeom>
        </p:spPr>
      </p:pic>
      <p:sp>
        <p:nvSpPr>
          <p:cNvPr id="94" name="Овал 93">
            <a:extLst>
              <a:ext uri="{FF2B5EF4-FFF2-40B4-BE49-F238E27FC236}">
                <a16:creationId xmlns:a16="http://schemas.microsoft.com/office/drawing/2014/main" id="{5D84B9A0-30E2-4CCE-9553-D9BCE01DD246}"/>
              </a:ext>
            </a:extLst>
          </p:cNvPr>
          <p:cNvSpPr/>
          <p:nvPr/>
        </p:nvSpPr>
        <p:spPr>
          <a:xfrm>
            <a:off x="7678140" y="1569546"/>
            <a:ext cx="667722" cy="6677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61E91CC1-EB33-47BC-80DB-7310848CCD4F}"/>
              </a:ext>
            </a:extLst>
          </p:cNvPr>
          <p:cNvSpPr txBox="1">
            <a:spLocks noChangeArrowheads="1"/>
          </p:cNvSpPr>
          <p:nvPr/>
        </p:nvSpPr>
        <p:spPr>
          <a:xfrm>
            <a:off x="7281456" y="2131288"/>
            <a:ext cx="1485036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Госстат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5C380ED8-21F5-4E42-9A5B-4F1C0D9D89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87" y="1654533"/>
            <a:ext cx="459034" cy="497748"/>
          </a:xfrm>
          <a:prstGeom prst="rect">
            <a:avLst/>
          </a:prstGeom>
        </p:spPr>
      </p:pic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02C7F0BA-F8E4-4F35-A1D6-84D72A19E34B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767001" y="2654892"/>
            <a:ext cx="1252790" cy="3661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C24B6034-80C1-4FD9-9C59-D691C20AA93C}"/>
              </a:ext>
            </a:extLst>
          </p:cNvPr>
          <p:cNvCxnSpPr>
            <a:cxnSpLocks/>
            <a:endCxn id="87" idx="2"/>
          </p:cNvCxnSpPr>
          <p:nvPr/>
        </p:nvCxnSpPr>
        <p:spPr>
          <a:xfrm flipV="1">
            <a:off x="4360261" y="2604144"/>
            <a:ext cx="215230" cy="3642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927411F2-88EB-495E-8A68-3AB00920F23D}"/>
              </a:ext>
            </a:extLst>
          </p:cNvPr>
          <p:cNvCxnSpPr>
            <a:cxnSpLocks/>
          </p:cNvCxnSpPr>
          <p:nvPr/>
        </p:nvCxnSpPr>
        <p:spPr>
          <a:xfrm flipV="1">
            <a:off x="4484451" y="2589042"/>
            <a:ext cx="2046974" cy="3793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DCC0790F-D7C7-4A71-8721-D6EBFC33D332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4652638" y="2601530"/>
            <a:ext cx="3371336" cy="3995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изогнутый 67">
            <a:extLst>
              <a:ext uri="{FF2B5EF4-FFF2-40B4-BE49-F238E27FC236}">
                <a16:creationId xmlns:a16="http://schemas.microsoft.com/office/drawing/2014/main" id="{5AD8980C-95E4-41CF-AE2A-0117444A5C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85290" y="3850105"/>
            <a:ext cx="2019498" cy="8267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: изогнутый 103">
            <a:extLst>
              <a:ext uri="{FF2B5EF4-FFF2-40B4-BE49-F238E27FC236}">
                <a16:creationId xmlns:a16="http://schemas.microsoft.com/office/drawing/2014/main" id="{C73789B1-43D5-4E6D-A259-72CBBD118D79}"/>
              </a:ext>
            </a:extLst>
          </p:cNvPr>
          <p:cNvCxnSpPr>
            <a:cxnSpLocks/>
          </p:cNvCxnSpPr>
          <p:nvPr/>
        </p:nvCxnSpPr>
        <p:spPr>
          <a:xfrm>
            <a:off x="6522142" y="3898231"/>
            <a:ext cx="1616593" cy="9143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: изогнутый 110">
            <a:extLst>
              <a:ext uri="{FF2B5EF4-FFF2-40B4-BE49-F238E27FC236}">
                <a16:creationId xmlns:a16="http://schemas.microsoft.com/office/drawing/2014/main" id="{9525210B-0673-424D-BF03-30822435ACAD}"/>
              </a:ext>
            </a:extLst>
          </p:cNvPr>
          <p:cNvCxnSpPr>
            <a:cxnSpLocks/>
          </p:cNvCxnSpPr>
          <p:nvPr/>
        </p:nvCxnSpPr>
        <p:spPr>
          <a:xfrm rot="2340000">
            <a:off x="5974722" y="4461739"/>
            <a:ext cx="1341943" cy="9143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: изогнутый 112">
            <a:extLst>
              <a:ext uri="{FF2B5EF4-FFF2-40B4-BE49-F238E27FC236}">
                <a16:creationId xmlns:a16="http://schemas.microsoft.com/office/drawing/2014/main" id="{4889FB17-FA97-432E-A814-8D9B1F72E594}"/>
              </a:ext>
            </a:extLst>
          </p:cNvPr>
          <p:cNvCxnSpPr>
            <a:cxnSpLocks/>
          </p:cNvCxnSpPr>
          <p:nvPr/>
        </p:nvCxnSpPr>
        <p:spPr>
          <a:xfrm rot="9300000" flipV="1">
            <a:off x="2155972" y="4394918"/>
            <a:ext cx="1260000" cy="8267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C6227-3A74-4B16-AF6A-A2FF421D00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5" y="2300319"/>
            <a:ext cx="4778278" cy="318551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5283ACC2-FFC9-47AA-9D37-45E30C26DF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/>
          <a:stretch/>
        </p:blipFill>
        <p:spPr>
          <a:xfrm>
            <a:off x="0" y="4618120"/>
            <a:ext cx="2356590" cy="202266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635D48A3-FB6E-44B1-AF24-EE677A9D0A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51" y="4817743"/>
            <a:ext cx="2332642" cy="155509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0FF0013-07DF-4654-BAAC-CDD196353A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2" y="4854466"/>
            <a:ext cx="2540360" cy="169357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BE9673F5-8BE2-4E66-9BFE-3864953EA4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22" y="4842434"/>
            <a:ext cx="2540360" cy="16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Задачи системы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2926F-97B5-482D-9FF4-7CAD4BC0B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" y="2090051"/>
            <a:ext cx="2417177" cy="1611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BE2C7-6D4A-435E-B8DA-13CC6BFE9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35" y="2095453"/>
            <a:ext cx="2082616" cy="13884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08D61B-FC38-4352-A0B3-037ABC831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2" y="1919117"/>
            <a:ext cx="2503335" cy="1668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B4D098-DCF3-4B17-B0D0-9C382D0D8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03" y="4614608"/>
            <a:ext cx="2794334" cy="18628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55824A-7398-429E-AB83-CDF059432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69" y="4395932"/>
            <a:ext cx="3048582" cy="20323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4156FA-360A-4C2D-9EC5-6AADA8202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2" y="4806765"/>
            <a:ext cx="2409324" cy="16062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445564-D0AA-4DA6-B22C-45A28AC815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0" y="2018354"/>
            <a:ext cx="2531799" cy="168786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9E1874AB-E9DB-401C-A287-D286CD51E3CE}"/>
              </a:ext>
            </a:extLst>
          </p:cNvPr>
          <p:cNvSpPr txBox="1">
            <a:spLocks noChangeArrowheads="1"/>
          </p:cNvSpPr>
          <p:nvPr/>
        </p:nvSpPr>
        <p:spPr>
          <a:xfrm>
            <a:off x="13622" y="3472534"/>
            <a:ext cx="2180362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Единая база данных отчётности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6512EAD-D660-4876-BF67-572810855882}"/>
              </a:ext>
            </a:extLst>
          </p:cNvPr>
          <p:cNvSpPr txBox="1">
            <a:spLocks noChangeArrowheads="1"/>
          </p:cNvSpPr>
          <p:nvPr/>
        </p:nvSpPr>
        <p:spPr>
          <a:xfrm>
            <a:off x="2263618" y="3472534"/>
            <a:ext cx="2361170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Приём отчётов, подписанных ЭЦП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CA15E73-2C8E-4F83-88F0-78041EA41FD6}"/>
              </a:ext>
            </a:extLst>
          </p:cNvPr>
          <p:cNvSpPr txBox="1">
            <a:spLocks noChangeArrowheads="1"/>
          </p:cNvSpPr>
          <p:nvPr/>
        </p:nvSpPr>
        <p:spPr>
          <a:xfrm>
            <a:off x="4700019" y="3470731"/>
            <a:ext cx="2008507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Автоматическая проверка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3EC85E4-4B23-42B0-B352-1F3561E7D449}"/>
              </a:ext>
            </a:extLst>
          </p:cNvPr>
          <p:cNvSpPr txBox="1">
            <a:spLocks noChangeArrowheads="1"/>
          </p:cNvSpPr>
          <p:nvPr/>
        </p:nvSpPr>
        <p:spPr>
          <a:xfrm>
            <a:off x="6783758" y="3458214"/>
            <a:ext cx="2360242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Автоматическое уведомление о принятии отчётности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AD7434-7142-4E36-A192-F3316C6DE1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2" y="4638432"/>
            <a:ext cx="2573754" cy="1715836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870620F5-0435-4D0B-BD9F-642EF42768E2}"/>
              </a:ext>
            </a:extLst>
          </p:cNvPr>
          <p:cNvSpPr txBox="1">
            <a:spLocks noChangeArrowheads="1"/>
          </p:cNvSpPr>
          <p:nvPr/>
        </p:nvSpPr>
        <p:spPr>
          <a:xfrm>
            <a:off x="12032" y="6246952"/>
            <a:ext cx="2180362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Контроль сроков подачи отчётности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51770B4-126A-427D-B286-A262D4B6F24E}"/>
              </a:ext>
            </a:extLst>
          </p:cNvPr>
          <p:cNvSpPr txBox="1">
            <a:spLocks noChangeArrowheads="1"/>
          </p:cNvSpPr>
          <p:nvPr/>
        </p:nvSpPr>
        <p:spPr>
          <a:xfrm>
            <a:off x="4700019" y="6232632"/>
            <a:ext cx="2008507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Хранение поданной отчётности в системе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0B19835-9189-4801-8F72-9A50DB452043}"/>
              </a:ext>
            </a:extLst>
          </p:cNvPr>
          <p:cNvSpPr txBox="1">
            <a:spLocks noChangeArrowheads="1"/>
          </p:cNvSpPr>
          <p:nvPr/>
        </p:nvSpPr>
        <p:spPr>
          <a:xfrm>
            <a:off x="2263618" y="6246566"/>
            <a:ext cx="2358652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Выгрузка данных отчётности в другие системы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643F862-E2BD-42CD-BE48-3CB58420E683}"/>
              </a:ext>
            </a:extLst>
          </p:cNvPr>
          <p:cNvSpPr txBox="1">
            <a:spLocks noChangeArrowheads="1"/>
          </p:cNvSpPr>
          <p:nvPr/>
        </p:nvSpPr>
        <p:spPr>
          <a:xfrm>
            <a:off x="6783758" y="6232632"/>
            <a:ext cx="2358652" cy="6211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Arial Black" panose="020B0A04020102020204" pitchFamily="34" charset="0"/>
              </a:rPr>
              <a:t>Создание и регистрация новых форм отчётности</a:t>
            </a:r>
          </a:p>
        </p:txBody>
      </p:sp>
    </p:spTree>
    <p:extLst>
      <p:ext uri="{BB962C8B-B14F-4D97-AF65-F5344CB8AC3E}">
        <p14:creationId xmlns:p14="http://schemas.microsoft.com/office/powerpoint/2010/main" val="344160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Структура системы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3DEDD1-B8B6-4DD9-BEB9-5016A380A8C2}"/>
              </a:ext>
            </a:extLst>
          </p:cNvPr>
          <p:cNvSpPr txBox="1">
            <a:spLocks noChangeArrowheads="1"/>
          </p:cNvSpPr>
          <p:nvPr/>
        </p:nvSpPr>
        <p:spPr>
          <a:xfrm>
            <a:off x="7313936" y="2689508"/>
            <a:ext cx="1750524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Сервер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баз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1AD941-05ED-4E93-AC89-E36F36EDB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32" y="1946384"/>
            <a:ext cx="1892427" cy="743124"/>
          </a:xfrm>
          <a:prstGeom prst="rect">
            <a:avLst/>
          </a:prstGeom>
          <a:effectLst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834CD30-00A8-470D-98E8-3C93B2818448}"/>
              </a:ext>
            </a:extLst>
          </p:cNvPr>
          <p:cNvSpPr txBox="1">
            <a:spLocks noChangeArrowheads="1"/>
          </p:cNvSpPr>
          <p:nvPr/>
        </p:nvSpPr>
        <p:spPr>
          <a:xfrm>
            <a:off x="4370514" y="2689508"/>
            <a:ext cx="1750524" cy="47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Сервер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приложений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422391D-E97F-44B4-A6A7-6DD9D9A14399}"/>
              </a:ext>
            </a:extLst>
          </p:cNvPr>
          <p:cNvSpPr txBox="1">
            <a:spLocks noChangeArrowheads="1"/>
          </p:cNvSpPr>
          <p:nvPr/>
        </p:nvSpPr>
        <p:spPr>
          <a:xfrm>
            <a:off x="2650348" y="4699741"/>
            <a:ext cx="1724493" cy="54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Модуль контрагента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78F6DF-6718-48E0-9765-39C081EF58EB}"/>
              </a:ext>
            </a:extLst>
          </p:cNvPr>
          <p:cNvSpPr txBox="1">
            <a:spLocks noChangeArrowheads="1"/>
          </p:cNvSpPr>
          <p:nvPr/>
        </p:nvSpPr>
        <p:spPr>
          <a:xfrm>
            <a:off x="4370514" y="4699741"/>
            <a:ext cx="1724492" cy="518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Модуль ведомства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BAA74B8-4F67-4F0D-854C-FD9D72A7A47F}"/>
              </a:ext>
            </a:extLst>
          </p:cNvPr>
          <p:cNvSpPr txBox="1">
            <a:spLocks noChangeArrowheads="1"/>
          </p:cNvSpPr>
          <p:nvPr/>
        </p:nvSpPr>
        <p:spPr>
          <a:xfrm>
            <a:off x="6121037" y="4672209"/>
            <a:ext cx="2154001" cy="54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Модуль администратора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D4106C4-EC02-46B0-B760-C38F8601FA1B}"/>
              </a:ext>
            </a:extLst>
          </p:cNvPr>
          <p:cNvSpPr txBox="1">
            <a:spLocks noChangeArrowheads="1"/>
          </p:cNvSpPr>
          <p:nvPr/>
        </p:nvSpPr>
        <p:spPr>
          <a:xfrm>
            <a:off x="3241454" y="6212178"/>
            <a:ext cx="2258120" cy="54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Модуль </a:t>
            </a:r>
          </a:p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дизайнера отчётов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991750-D621-4E0A-BCF8-ADB0B2B079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44" y="3908512"/>
            <a:ext cx="1296592" cy="8643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3717FD5-CA44-492E-AB4C-E09910513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5" y="5362165"/>
            <a:ext cx="898694" cy="898694"/>
          </a:xfrm>
          <a:prstGeom prst="rect">
            <a:avLst/>
          </a:prstGeom>
        </p:spPr>
      </p:pic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607EE2-C63A-4809-A3AE-0EB2439BD4CF}"/>
              </a:ext>
            </a:extLst>
          </p:cNvPr>
          <p:cNvCxnSpPr>
            <a:cxnSpLocks/>
          </p:cNvCxnSpPr>
          <p:nvPr/>
        </p:nvCxnSpPr>
        <p:spPr>
          <a:xfrm>
            <a:off x="6231330" y="2521227"/>
            <a:ext cx="1013661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4F2AA706-5BB1-4B51-99FE-D90DB1464198}"/>
              </a:ext>
            </a:extLst>
          </p:cNvPr>
          <p:cNvCxnSpPr>
            <a:cxnSpLocks/>
          </p:cNvCxnSpPr>
          <p:nvPr/>
        </p:nvCxnSpPr>
        <p:spPr>
          <a:xfrm flipV="1">
            <a:off x="3494256" y="3159750"/>
            <a:ext cx="929186" cy="418081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7C572A4-D93C-4B27-8469-A37D9DB2F7DE}"/>
              </a:ext>
            </a:extLst>
          </p:cNvPr>
          <p:cNvCxnSpPr>
            <a:cxnSpLocks/>
          </p:cNvCxnSpPr>
          <p:nvPr/>
        </p:nvCxnSpPr>
        <p:spPr>
          <a:xfrm flipH="1" flipV="1">
            <a:off x="5257808" y="3123654"/>
            <a:ext cx="5098" cy="46065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3A12A5E7-AB89-4B76-8670-DF262003BEB8}"/>
              </a:ext>
            </a:extLst>
          </p:cNvPr>
          <p:cNvCxnSpPr>
            <a:cxnSpLocks/>
          </p:cNvCxnSpPr>
          <p:nvPr/>
        </p:nvCxnSpPr>
        <p:spPr>
          <a:xfrm flipH="1" flipV="1">
            <a:off x="6046404" y="3166223"/>
            <a:ext cx="1064259" cy="418081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8000B657-9B88-4619-B322-FA9EB1121C37}"/>
              </a:ext>
            </a:extLst>
          </p:cNvPr>
          <p:cNvCxnSpPr>
            <a:cxnSpLocks/>
          </p:cNvCxnSpPr>
          <p:nvPr/>
        </p:nvCxnSpPr>
        <p:spPr>
          <a:xfrm flipV="1">
            <a:off x="5079411" y="5286540"/>
            <a:ext cx="374121" cy="41579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90AEB4AD-C37D-43B2-8CEE-A63197CB9369}"/>
              </a:ext>
            </a:extLst>
          </p:cNvPr>
          <p:cNvCxnSpPr>
            <a:cxnSpLocks/>
          </p:cNvCxnSpPr>
          <p:nvPr/>
        </p:nvCxnSpPr>
        <p:spPr>
          <a:xfrm flipH="1" flipV="1">
            <a:off x="3309603" y="5286539"/>
            <a:ext cx="374121" cy="415795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E601C3D-F594-42D1-BF3E-0E7055839B9F}"/>
              </a:ext>
            </a:extLst>
          </p:cNvPr>
          <p:cNvSpPr/>
          <p:nvPr/>
        </p:nvSpPr>
        <p:spPr>
          <a:xfrm>
            <a:off x="79540" y="1873134"/>
            <a:ext cx="8953725" cy="1252770"/>
          </a:xfrm>
          <a:prstGeom prst="roundRect">
            <a:avLst/>
          </a:prstGeom>
          <a:noFill/>
          <a:ln>
            <a:solidFill>
              <a:srgbClr val="4BA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FEF8A05D-867B-4620-A681-5013B5020C47}"/>
              </a:ext>
            </a:extLst>
          </p:cNvPr>
          <p:cNvSpPr/>
          <p:nvPr/>
        </p:nvSpPr>
        <p:spPr>
          <a:xfrm>
            <a:off x="79539" y="3624623"/>
            <a:ext cx="8953725" cy="3134033"/>
          </a:xfrm>
          <a:prstGeom prst="roundRect">
            <a:avLst/>
          </a:prstGeom>
          <a:noFill/>
          <a:ln>
            <a:solidFill>
              <a:srgbClr val="4BA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Сервер">
            <a:extLst>
              <a:ext uri="{FF2B5EF4-FFF2-40B4-BE49-F238E27FC236}">
                <a16:creationId xmlns:a16="http://schemas.microsoft.com/office/drawing/2014/main" id="{65A974B3-BEC9-4F52-81EF-7F0CAF373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6" y="2042319"/>
            <a:ext cx="914400" cy="914400"/>
          </a:xfrm>
          <a:prstGeom prst="rect">
            <a:avLst/>
          </a:prstGeom>
        </p:spPr>
      </p:pic>
      <p:pic>
        <p:nvPicPr>
          <p:cNvPr id="73" name="Рисунок 72" descr="Компьютер">
            <a:extLst>
              <a:ext uri="{FF2B5EF4-FFF2-40B4-BE49-F238E27FC236}">
                <a16:creationId xmlns:a16="http://schemas.microsoft.com/office/drawing/2014/main" id="{69797795-1CE7-4570-B38C-3B2E250205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347" y="4888964"/>
            <a:ext cx="914400" cy="914400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4A3E3B2F-C44C-4214-BCB1-EF553EED1E6B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93922" y="2229742"/>
            <a:ext cx="1445706" cy="54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Серверная часть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483E2DD9-65A7-4BF5-8740-2DF112A1ED43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93922" y="5072925"/>
            <a:ext cx="1445706" cy="54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Клиентская часть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81DDA88-56BD-4BA5-A6A0-6B838011F1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91" y="1633566"/>
            <a:ext cx="1263767" cy="126376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6CA5609-A7E8-44F5-9B2A-1893660494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96" y="3554082"/>
            <a:ext cx="1244336" cy="124433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EC43744F-6B2A-4458-BE47-4840EA2457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11" y="3495259"/>
            <a:ext cx="1571461" cy="15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Получение доступа к системе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391-52BA-4DB6-AF32-BE5E0F8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0512"/>
          <a:stretch/>
        </p:blipFill>
        <p:spPr>
          <a:xfrm>
            <a:off x="2439658" y="1298432"/>
            <a:ext cx="6568506" cy="5559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F83726-DEEF-449F-9871-761B4F582F83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309" y="3723582"/>
            <a:ext cx="2984955" cy="23696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2F917-9AEA-4A4A-B7BE-5E7CFC0945D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646264" y="1493261"/>
            <a:ext cx="3226505" cy="4607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E220F6-C17F-4FA5-A3CB-CB828AF89098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" b="1736"/>
          <a:stretch/>
        </p:blipFill>
        <p:spPr bwMode="auto">
          <a:xfrm>
            <a:off x="2661309" y="1493261"/>
            <a:ext cx="2984955" cy="2237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434149-CD4D-4CAB-AE69-9516BFBDE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8" y="3245153"/>
            <a:ext cx="1323046" cy="1323046"/>
          </a:xfrm>
          <a:prstGeom prst="rect">
            <a:avLst/>
          </a:prstGeom>
        </p:spPr>
      </p:pic>
      <p:pic>
        <p:nvPicPr>
          <p:cNvPr id="6" name="Рисунок 5" descr="Линия со стрелкой: изгиб по часовой стрелке">
            <a:extLst>
              <a:ext uri="{FF2B5EF4-FFF2-40B4-BE49-F238E27FC236}">
                <a16:creationId xmlns:a16="http://schemas.microsoft.com/office/drawing/2014/main" id="{722BF97A-23C7-40A4-8247-0BFBF08D0F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570706">
            <a:off x="1277603" y="2652034"/>
            <a:ext cx="914400" cy="914400"/>
          </a:xfrm>
          <a:prstGeom prst="rect">
            <a:avLst/>
          </a:prstGeom>
        </p:spPr>
      </p:pic>
      <p:pic>
        <p:nvPicPr>
          <p:cNvPr id="15" name="Рисунок 14" descr="Линия со стрелкой: изгиб по часовой стрелке">
            <a:extLst>
              <a:ext uri="{FF2B5EF4-FFF2-40B4-BE49-F238E27FC236}">
                <a16:creationId xmlns:a16="http://schemas.microsoft.com/office/drawing/2014/main" id="{822C77BC-9A7D-4D5A-B1BD-D4E182893A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029294" flipV="1">
            <a:off x="1296952" y="42259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2C7446F-688F-415E-B86F-1A4244799DF9}"/>
              </a:ext>
            </a:extLst>
          </p:cNvPr>
          <p:cNvSpPr/>
          <p:nvPr/>
        </p:nvSpPr>
        <p:spPr>
          <a:xfrm>
            <a:off x="1537220" y="2588712"/>
            <a:ext cx="6232358" cy="645394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ndara Light" panose="020E0502030303020204" pitchFamily="34" charset="0"/>
              </a:rPr>
              <a:t>Осуществляет общее администрирование системы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A7E20E0-5DE0-4E98-BF60-2F45F02F1E5C}"/>
              </a:ext>
            </a:extLst>
          </p:cNvPr>
          <p:cNvSpPr/>
          <p:nvPr/>
        </p:nvSpPr>
        <p:spPr>
          <a:xfrm>
            <a:off x="64714" y="4818378"/>
            <a:ext cx="3493561" cy="1790905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ndara Light" panose="020E0502030303020204" pitchFamily="34" charset="0"/>
              </a:rPr>
              <a:t>Осуществляет регистрацию своих сотрудников и назначает им права на выполнение тех или иных функций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9E71E0D-D9CC-4B5C-9659-AA44B827CC7F}"/>
              </a:ext>
            </a:extLst>
          </p:cNvPr>
          <p:cNvSpPr/>
          <p:nvPr/>
        </p:nvSpPr>
        <p:spPr>
          <a:xfrm>
            <a:off x="5691189" y="4794348"/>
            <a:ext cx="3388097" cy="1814935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ndara Light" panose="020E0502030303020204" pitchFamily="34" charset="0"/>
              </a:rPr>
              <a:t>Осуществляет регистрацию экономических агентов в системе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Регистрация в системе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7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370673-E83C-4FEC-BC17-12A19468686F}"/>
              </a:ext>
            </a:extLst>
          </p:cNvPr>
          <p:cNvSpPr/>
          <p:nvPr/>
        </p:nvSpPr>
        <p:spPr>
          <a:xfrm>
            <a:off x="3204345" y="4142809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07A8B4-AF1E-4A0A-80EF-F5E25F39E84B}"/>
              </a:ext>
            </a:extLst>
          </p:cNvPr>
          <p:cNvSpPr txBox="1">
            <a:spLocks noChangeArrowheads="1"/>
          </p:cNvSpPr>
          <p:nvPr/>
        </p:nvSpPr>
        <p:spPr>
          <a:xfrm>
            <a:off x="1214078" y="4333429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altLang="ru-RU" dirty="0"/>
              <a:t>Экономический агент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6C7388-AA93-4A2D-BACB-BC07C497D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08" y="4277300"/>
            <a:ext cx="825601" cy="617281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6B12C9DB-35CB-4BC1-86D0-17ED6C10E3BE}"/>
              </a:ext>
            </a:extLst>
          </p:cNvPr>
          <p:cNvSpPr/>
          <p:nvPr/>
        </p:nvSpPr>
        <p:spPr>
          <a:xfrm>
            <a:off x="5110727" y="4142809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C7B89A-CFC8-4C73-97E3-C4FFA4877E4B}"/>
              </a:ext>
            </a:extLst>
          </p:cNvPr>
          <p:cNvSpPr txBox="1">
            <a:spLocks noChangeArrowheads="1"/>
          </p:cNvSpPr>
          <p:nvPr/>
        </p:nvSpPr>
        <p:spPr>
          <a:xfrm>
            <a:off x="6023219" y="4310160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altLang="ru-RU" dirty="0"/>
              <a:t>Налоговая инспекция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68101E-1E23-4ED7-B832-1E5C67DFA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06" y="4253236"/>
            <a:ext cx="833365" cy="778668"/>
          </a:xfrm>
          <a:prstGeom prst="rect">
            <a:avLst/>
          </a:prstGeom>
        </p:spPr>
      </p:pic>
      <p:pic>
        <p:nvPicPr>
          <p:cNvPr id="21" name="Рисунок 20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ED91CC60-E8EF-466F-A9C2-2C12E8FB4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89075" flipH="1">
            <a:off x="4167532" y="3518327"/>
            <a:ext cx="914400" cy="914400"/>
          </a:xfrm>
          <a:prstGeom prst="rect">
            <a:avLst/>
          </a:prstGeom>
        </p:spPr>
      </p:pic>
      <p:pic>
        <p:nvPicPr>
          <p:cNvPr id="23" name="Рисунок 22" descr="Конверт">
            <a:extLst>
              <a:ext uri="{FF2B5EF4-FFF2-40B4-BE49-F238E27FC236}">
                <a16:creationId xmlns:a16="http://schemas.microsoft.com/office/drawing/2014/main" id="{BCA125EE-97AA-474F-9DDB-587699BFE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735" y="3386064"/>
            <a:ext cx="428658" cy="428658"/>
          </a:xfrm>
          <a:prstGeom prst="rect">
            <a:avLst/>
          </a:prstGeom>
        </p:spPr>
      </p:pic>
      <p:pic>
        <p:nvPicPr>
          <p:cNvPr id="25" name="Рисунок 24" descr="Открытый конверт">
            <a:extLst>
              <a:ext uri="{FF2B5EF4-FFF2-40B4-BE49-F238E27FC236}">
                <a16:creationId xmlns:a16="http://schemas.microsoft.com/office/drawing/2014/main" id="{8DA6A305-E067-4547-8794-9FBB0CC4B1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6280" y="5333266"/>
            <a:ext cx="456904" cy="456904"/>
          </a:xfrm>
          <a:prstGeom prst="rect">
            <a:avLst/>
          </a:prstGeom>
        </p:spPr>
      </p:pic>
      <p:pic>
        <p:nvPicPr>
          <p:cNvPr id="30" name="Рисунок 29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7E75F4B2-AC95-4B2C-BABA-C954C9DD5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89075" flipV="1">
            <a:off x="4153884" y="4670075"/>
            <a:ext cx="914400" cy="9144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07B0E91-5DC0-4015-A7C3-6BC2F061544F}"/>
              </a:ext>
            </a:extLst>
          </p:cNvPr>
          <p:cNvSpPr txBox="1">
            <a:spLocks noChangeArrowheads="1"/>
          </p:cNvSpPr>
          <p:nvPr/>
        </p:nvSpPr>
        <p:spPr>
          <a:xfrm>
            <a:off x="4260691" y="4277300"/>
            <a:ext cx="943855" cy="77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5100" b="1" dirty="0">
                <a:solidFill>
                  <a:srgbClr val="0E9FE4"/>
                </a:solidFill>
                <a:latin typeface="Arial Black" panose="020B0A04020102020204" pitchFamily="34" charset="0"/>
              </a:rPr>
              <a:t>5</a:t>
            </a:r>
            <a:r>
              <a:rPr lang="ru-RU" altLang="ru-RU" sz="1100" b="1" dirty="0">
                <a:solidFill>
                  <a:srgbClr val="0E9FE4"/>
                </a:solidFill>
                <a:latin typeface="Arial Black" panose="020B0A04020102020204" pitchFamily="34" charset="0"/>
              </a:rPr>
              <a:t>дн.</a:t>
            </a:r>
            <a:endParaRPr lang="ru-RU" altLang="ru-RU" sz="1600" b="1" dirty="0">
              <a:solidFill>
                <a:srgbClr val="0E9FE4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4CF25A7-1FA6-4220-8727-C96101F7B2D2}"/>
              </a:ext>
            </a:extLst>
          </p:cNvPr>
          <p:cNvSpPr/>
          <p:nvPr/>
        </p:nvSpPr>
        <p:spPr>
          <a:xfrm>
            <a:off x="4198235" y="1808480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C3BEB6-676E-4DF4-A0B7-502A29EF5F98}"/>
              </a:ext>
            </a:extLst>
          </p:cNvPr>
          <p:cNvSpPr txBox="1">
            <a:spLocks noChangeArrowheads="1"/>
          </p:cNvSpPr>
          <p:nvPr/>
        </p:nvSpPr>
        <p:spPr>
          <a:xfrm>
            <a:off x="5110727" y="1975831"/>
            <a:ext cx="1456147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Минфин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533B3D-F0DE-453E-99C2-9DD75BEE9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6" y="1890232"/>
            <a:ext cx="726506" cy="6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A7E20E0-5DE0-4E98-BF60-2F45F02F1E5C}"/>
              </a:ext>
            </a:extLst>
          </p:cNvPr>
          <p:cNvSpPr/>
          <p:nvPr/>
        </p:nvSpPr>
        <p:spPr>
          <a:xfrm>
            <a:off x="64714" y="2131378"/>
            <a:ext cx="3493561" cy="984801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ndara Light" panose="020E0502030303020204" pitchFamily="34" charset="0"/>
              </a:rPr>
              <a:t>Назначает иные обязательные для подачи отчёты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9E71E0D-D9CC-4B5C-9659-AA44B827CC7F}"/>
              </a:ext>
            </a:extLst>
          </p:cNvPr>
          <p:cNvSpPr/>
          <p:nvPr/>
        </p:nvSpPr>
        <p:spPr>
          <a:xfrm>
            <a:off x="5691189" y="2107348"/>
            <a:ext cx="3388097" cy="1008831"/>
          </a:xfrm>
          <a:prstGeom prst="roundRect">
            <a:avLst>
              <a:gd name="adj" fmla="val 5030"/>
            </a:avLst>
          </a:prstGeom>
          <a:solidFill>
            <a:srgbClr val="C1E8FE"/>
          </a:solidFill>
          <a:ln>
            <a:solidFill>
              <a:srgbClr val="8A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ndara Light" panose="020E0502030303020204" pitchFamily="34" charset="0"/>
              </a:rPr>
              <a:t>Назначает минимальный перечень обязательных для подачи отчётов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Назначение и предоставление отчётов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8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370673-E83C-4FEC-BC17-12A19468686F}"/>
              </a:ext>
            </a:extLst>
          </p:cNvPr>
          <p:cNvSpPr/>
          <p:nvPr/>
        </p:nvSpPr>
        <p:spPr>
          <a:xfrm>
            <a:off x="3204345" y="1455808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07A8B4-AF1E-4A0A-80EF-F5E25F39E84B}"/>
              </a:ext>
            </a:extLst>
          </p:cNvPr>
          <p:cNvSpPr txBox="1">
            <a:spLocks noChangeArrowheads="1"/>
          </p:cNvSpPr>
          <p:nvPr/>
        </p:nvSpPr>
        <p:spPr>
          <a:xfrm>
            <a:off x="1214078" y="1646428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1600" b="1" dirty="0">
                <a:latin typeface="Arial Black" panose="020B0A04020102020204" pitchFamily="34" charset="0"/>
              </a:rPr>
              <a:t>Экономический агент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6C7388-AA93-4A2D-BACB-BC07C497D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08" y="1590299"/>
            <a:ext cx="825601" cy="617281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6B12C9DB-35CB-4BC1-86D0-17ED6C10E3BE}"/>
              </a:ext>
            </a:extLst>
          </p:cNvPr>
          <p:cNvSpPr/>
          <p:nvPr/>
        </p:nvSpPr>
        <p:spPr>
          <a:xfrm>
            <a:off x="5110727" y="1455808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C7B89A-CFC8-4C73-97E3-C4FFA4877E4B}"/>
              </a:ext>
            </a:extLst>
          </p:cNvPr>
          <p:cNvSpPr txBox="1">
            <a:spLocks noChangeArrowheads="1"/>
          </p:cNvSpPr>
          <p:nvPr/>
        </p:nvSpPr>
        <p:spPr>
          <a:xfrm>
            <a:off x="6023219" y="1623159"/>
            <a:ext cx="1987779" cy="4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latin typeface="Arial Black" panose="020B0A04020102020204" pitchFamily="34" charset="0"/>
              </a:rPr>
              <a:t>Орган</a:t>
            </a:r>
          </a:p>
          <a:p>
            <a:r>
              <a:rPr lang="ru-RU" altLang="ru-RU" sz="1600" b="1" dirty="0">
                <a:latin typeface="Arial Black" panose="020B0A04020102020204" pitchFamily="34" charset="0"/>
              </a:rPr>
              <a:t>госвласти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BD6A42-D596-471D-B10E-D94DB5A641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77" y="1542171"/>
            <a:ext cx="697608" cy="7564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B7EBBE-2B3C-4ACD-B4A0-BFB800574C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/>
        </p:blipFill>
        <p:spPr>
          <a:xfrm>
            <a:off x="2362069" y="3402676"/>
            <a:ext cx="4419861" cy="3558058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B9FD9D0-E430-40EB-A91E-112D2D1F5954}"/>
              </a:ext>
            </a:extLst>
          </p:cNvPr>
          <p:cNvGrpSpPr/>
          <p:nvPr/>
        </p:nvGrpSpPr>
        <p:grpSpPr>
          <a:xfrm>
            <a:off x="184709" y="3803788"/>
            <a:ext cx="910328" cy="910328"/>
            <a:chOff x="2321273" y="4139005"/>
            <a:chExt cx="910328" cy="91032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83207C5-0F41-4635-8C49-14BC1092A429}"/>
                </a:ext>
              </a:extLst>
            </p:cNvPr>
            <p:cNvSpPr/>
            <p:nvPr/>
          </p:nvSpPr>
          <p:spPr>
            <a:xfrm>
              <a:off x="2321273" y="4139005"/>
              <a:ext cx="910328" cy="910328"/>
            </a:xfrm>
            <a:prstGeom prst="ellipse">
              <a:avLst/>
            </a:prstGeom>
            <a:solidFill>
              <a:srgbClr val="00AEEF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 descr="Поднятая рука">
              <a:extLst>
                <a:ext uri="{FF2B5EF4-FFF2-40B4-BE49-F238E27FC236}">
                  <a16:creationId xmlns:a16="http://schemas.microsoft.com/office/drawing/2014/main" id="{A5802609-320B-49C9-9325-850942E94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4681" y="4263547"/>
              <a:ext cx="690249" cy="690249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6BB07B-8B6C-45D1-9C63-74BE8A6650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99" y="3803788"/>
            <a:ext cx="910327" cy="910327"/>
          </a:xfrm>
          <a:prstGeom prst="rect">
            <a:avLst/>
          </a:prstGeom>
        </p:spPr>
      </p:pic>
      <p:pic>
        <p:nvPicPr>
          <p:cNvPr id="39" name="Рисунок 38" descr="Стрелка: небольшой изгиб">
            <a:extLst>
              <a:ext uri="{FF2B5EF4-FFF2-40B4-BE49-F238E27FC236}">
                <a16:creationId xmlns:a16="http://schemas.microsoft.com/office/drawing/2014/main" id="{3A3835CE-E6A8-474A-A29B-52CC89843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78535">
            <a:off x="878548" y="4555495"/>
            <a:ext cx="1543176" cy="131215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219E560-E0BF-4906-AB9B-5B3C8364A552}"/>
              </a:ext>
            </a:extLst>
          </p:cNvPr>
          <p:cNvGrpSpPr/>
          <p:nvPr/>
        </p:nvGrpSpPr>
        <p:grpSpPr>
          <a:xfrm>
            <a:off x="1237375" y="4881550"/>
            <a:ext cx="574119" cy="600310"/>
            <a:chOff x="1398436" y="5729282"/>
            <a:chExt cx="574119" cy="60031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A561B71-D596-4ED6-8845-EA603AF2F206}"/>
                </a:ext>
              </a:extLst>
            </p:cNvPr>
            <p:cNvSpPr/>
            <p:nvPr/>
          </p:nvSpPr>
          <p:spPr>
            <a:xfrm>
              <a:off x="1405665" y="5729282"/>
              <a:ext cx="566890" cy="6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213F891-9DE6-436D-94A5-47B0047F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436" y="5840090"/>
              <a:ext cx="566890" cy="377927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521D010-F8B8-4B89-A34C-D815DF535A7E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/>
          <a:stretch/>
        </p:blipFill>
        <p:spPr>
          <a:xfrm>
            <a:off x="2548751" y="3569834"/>
            <a:ext cx="4054982" cy="2257229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B7E459AC-65D3-4604-9124-B3FF4F0C1B47}"/>
              </a:ext>
            </a:extLst>
          </p:cNvPr>
          <p:cNvSpPr/>
          <p:nvPr/>
        </p:nvSpPr>
        <p:spPr>
          <a:xfrm>
            <a:off x="6943273" y="3803788"/>
            <a:ext cx="910800" cy="910800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Добавление">
            <a:extLst>
              <a:ext uri="{FF2B5EF4-FFF2-40B4-BE49-F238E27FC236}">
                <a16:creationId xmlns:a16="http://schemas.microsoft.com/office/drawing/2014/main" id="{9F201CE9-0667-4F04-8651-6F06F8FA8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20450" y="3896667"/>
            <a:ext cx="729149" cy="729149"/>
          </a:xfrm>
          <a:prstGeom prst="rect">
            <a:avLst/>
          </a:prstGeom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E8629912-BB2B-4135-BFD6-4EE32B4D147A}"/>
              </a:ext>
            </a:extLst>
          </p:cNvPr>
          <p:cNvSpPr/>
          <p:nvPr/>
        </p:nvSpPr>
        <p:spPr>
          <a:xfrm>
            <a:off x="8048491" y="3803788"/>
            <a:ext cx="910800" cy="910800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Карандаш">
            <a:extLst>
              <a:ext uri="{FF2B5EF4-FFF2-40B4-BE49-F238E27FC236}">
                <a16:creationId xmlns:a16="http://schemas.microsoft.com/office/drawing/2014/main" id="{719D6271-FE9A-4B82-BB9C-2FD9C03B4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1406" y="3939648"/>
            <a:ext cx="590196" cy="590196"/>
          </a:xfrm>
          <a:prstGeom prst="rect">
            <a:avLst/>
          </a:prstGeom>
        </p:spPr>
      </p:pic>
      <p:pic>
        <p:nvPicPr>
          <p:cNvPr id="62" name="Рисунок 61" descr="Стрелка: небольшой изгиб">
            <a:extLst>
              <a:ext uri="{FF2B5EF4-FFF2-40B4-BE49-F238E27FC236}">
                <a16:creationId xmlns:a16="http://schemas.microsoft.com/office/drawing/2014/main" id="{E57DFC38-EAF3-4E18-8040-7DB39DF3DC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421465" flipH="1">
            <a:off x="6722277" y="4555495"/>
            <a:ext cx="1543176" cy="1312155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9517A41-895A-4913-A2ED-71B40F4F8D49}"/>
              </a:ext>
            </a:extLst>
          </p:cNvPr>
          <p:cNvGrpSpPr/>
          <p:nvPr/>
        </p:nvGrpSpPr>
        <p:grpSpPr>
          <a:xfrm flipH="1">
            <a:off x="7293137" y="4855046"/>
            <a:ext cx="574119" cy="600310"/>
            <a:chOff x="1398436" y="5729282"/>
            <a:chExt cx="574119" cy="60031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5C40EC7D-47C6-4B26-844E-41ACEBC93FD8}"/>
                </a:ext>
              </a:extLst>
            </p:cNvPr>
            <p:cNvSpPr/>
            <p:nvPr/>
          </p:nvSpPr>
          <p:spPr>
            <a:xfrm>
              <a:off x="1405665" y="5729282"/>
              <a:ext cx="566890" cy="6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87DC725F-0514-405D-AE24-7A440CCA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436" y="5840090"/>
              <a:ext cx="566890" cy="377927"/>
            </a:xfrm>
            <a:prstGeom prst="rect">
              <a:avLst/>
            </a:prstGeom>
          </p:spPr>
        </p:pic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340F4466-E3F5-4816-87D7-B96DCA0C9D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50297"/>
            <a:ext cx="2200726" cy="709012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Загрузка данных в формы отчётов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7DBF0C2-83EA-4B05-818B-B1C39E9463F2}"/>
              </a:ext>
            </a:extLst>
          </p:cNvPr>
          <p:cNvSpPr txBox="1">
            <a:spLocks noChangeArrowheads="1"/>
          </p:cNvSpPr>
          <p:nvPr/>
        </p:nvSpPr>
        <p:spPr>
          <a:xfrm>
            <a:off x="6948128" y="6149364"/>
            <a:ext cx="2200726" cy="709012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Загрузка форм отчётов</a:t>
            </a:r>
          </a:p>
        </p:txBody>
      </p:sp>
    </p:spTree>
    <p:extLst>
      <p:ext uri="{BB962C8B-B14F-4D97-AF65-F5344CB8AC3E}">
        <p14:creationId xmlns:p14="http://schemas.microsoft.com/office/powerpoint/2010/main" val="333149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23FFCB68-9F18-4B94-8C93-ED26D278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747" y="58462"/>
            <a:ext cx="6924675" cy="9159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 Light" panose="020E0502030303020204" pitchFamily="34" charset="0"/>
              </a:rPr>
              <a:t>Шаблоны электронных форм отчётности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1EA8390-627B-4CE9-B15B-A01B3F1B6722}"/>
              </a:ext>
            </a:extLst>
          </p:cNvPr>
          <p:cNvSpPr/>
          <p:nvPr/>
        </p:nvSpPr>
        <p:spPr>
          <a:xfrm>
            <a:off x="135836" y="53941"/>
            <a:ext cx="910328" cy="91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FB7F27-C152-4D65-B660-503BEBA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165273"/>
            <a:ext cx="726506" cy="67661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AC8E5B00-354D-44FF-9117-DB17F12E6EE7}"/>
              </a:ext>
            </a:extLst>
          </p:cNvPr>
          <p:cNvSpPr txBox="1">
            <a:spLocks noChangeArrowheads="1"/>
          </p:cNvSpPr>
          <p:nvPr/>
        </p:nvSpPr>
        <p:spPr>
          <a:xfrm>
            <a:off x="8681743" y="58462"/>
            <a:ext cx="40957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ndara Light" panose="020E0502030303020204" pitchFamily="34" charset="0"/>
                <a:ea typeface="Gulim" panose="020B0600000101010101" pitchFamily="34" charset="-127"/>
              </a:rPr>
              <a:t>9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86BF55-E9C1-4F97-84B6-A2C453A30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779"/>
          <a:stretch/>
        </p:blipFill>
        <p:spPr>
          <a:xfrm>
            <a:off x="1339350" y="1166177"/>
            <a:ext cx="7804650" cy="56918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F2F261-E175-404C-AAF3-A97560F591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73409" y="1351605"/>
            <a:ext cx="7391234" cy="4721649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AA2DD19F-6D19-46B2-AB99-AD5EF5518788}"/>
              </a:ext>
            </a:extLst>
          </p:cNvPr>
          <p:cNvSpPr txBox="1">
            <a:spLocks noChangeArrowheads="1"/>
          </p:cNvSpPr>
          <p:nvPr/>
        </p:nvSpPr>
        <p:spPr>
          <a:xfrm>
            <a:off x="40943" y="2212779"/>
            <a:ext cx="1273791" cy="55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Создание отчёта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01779E1-C5A3-45A3-B18E-0630C81FD8AE}"/>
              </a:ext>
            </a:extLst>
          </p:cNvPr>
          <p:cNvSpPr/>
          <p:nvPr/>
        </p:nvSpPr>
        <p:spPr>
          <a:xfrm>
            <a:off x="318052" y="1425832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Добавление">
            <a:extLst>
              <a:ext uri="{FF2B5EF4-FFF2-40B4-BE49-F238E27FC236}">
                <a16:creationId xmlns:a16="http://schemas.microsoft.com/office/drawing/2014/main" id="{272C414E-0604-430E-B55D-375C08CC0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902" y="1545188"/>
            <a:ext cx="533787" cy="533787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3453EB9-5646-41BA-AEAF-DA5AE20A5859}"/>
              </a:ext>
            </a:extLst>
          </p:cNvPr>
          <p:cNvSpPr txBox="1">
            <a:spLocks noChangeArrowheads="1"/>
          </p:cNvSpPr>
          <p:nvPr/>
        </p:nvSpPr>
        <p:spPr>
          <a:xfrm>
            <a:off x="-56805" y="3917970"/>
            <a:ext cx="1467523" cy="55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Заполнение отчёт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524B113-B689-4D84-AD32-55844DD84F40}"/>
              </a:ext>
            </a:extLst>
          </p:cNvPr>
          <p:cNvSpPr/>
          <p:nvPr/>
        </p:nvSpPr>
        <p:spPr>
          <a:xfrm>
            <a:off x="302535" y="3131023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рандаш">
            <a:extLst>
              <a:ext uri="{FF2B5EF4-FFF2-40B4-BE49-F238E27FC236}">
                <a16:creationId xmlns:a16="http://schemas.microsoft.com/office/drawing/2014/main" id="{09123B9D-9730-4CF1-8B65-183D27036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491" y="3266882"/>
            <a:ext cx="482407" cy="482407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6B33D08E-9606-4ED0-8323-39D0D3D5D91B}"/>
              </a:ext>
            </a:extLst>
          </p:cNvPr>
          <p:cNvSpPr txBox="1">
            <a:spLocks noChangeArrowheads="1"/>
          </p:cNvSpPr>
          <p:nvPr/>
        </p:nvSpPr>
        <p:spPr>
          <a:xfrm>
            <a:off x="-2559" y="5669856"/>
            <a:ext cx="1372333" cy="743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Подписание и загрузка отчёт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2B92917-DD35-4478-9D12-5C16483C8D9B}"/>
              </a:ext>
            </a:extLst>
          </p:cNvPr>
          <p:cNvSpPr/>
          <p:nvPr/>
        </p:nvSpPr>
        <p:spPr>
          <a:xfrm>
            <a:off x="274893" y="4841966"/>
            <a:ext cx="743803" cy="743803"/>
          </a:xfrm>
          <a:prstGeom prst="ellipse">
            <a:avLst/>
          </a:prstGeom>
          <a:solidFill>
            <a:srgbClr val="00AEEF"/>
          </a:solidFill>
          <a:ln>
            <a:solidFill>
              <a:srgbClr val="1E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люч">
            <a:extLst>
              <a:ext uri="{FF2B5EF4-FFF2-40B4-BE49-F238E27FC236}">
                <a16:creationId xmlns:a16="http://schemas.microsoft.com/office/drawing/2014/main" id="{4AE24E0D-F718-4B37-8FF3-CBFD1346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1251" y="4943381"/>
            <a:ext cx="600597" cy="600597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5CB6275-3B02-46B8-B8E1-7375ADB14186}"/>
              </a:ext>
            </a:extLst>
          </p:cNvPr>
          <p:cNvCxnSpPr>
            <a:cxnSpLocks/>
            <a:stCxn id="38" idx="2"/>
            <a:endCxn id="40" idx="0"/>
          </p:cNvCxnSpPr>
          <p:nvPr/>
        </p:nvCxnSpPr>
        <p:spPr>
          <a:xfrm flipH="1">
            <a:off x="674437" y="2764507"/>
            <a:ext cx="3402" cy="2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E8A037F-054E-4129-B53F-AADBD6529E9D}"/>
              </a:ext>
            </a:extLst>
          </p:cNvPr>
          <p:cNvCxnSpPr>
            <a:cxnSpLocks/>
          </p:cNvCxnSpPr>
          <p:nvPr/>
        </p:nvCxnSpPr>
        <p:spPr>
          <a:xfrm flipH="1">
            <a:off x="663062" y="4459107"/>
            <a:ext cx="3402" cy="2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4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302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Candara Light</vt:lpstr>
      <vt:lpstr>Century Gothic</vt:lpstr>
      <vt:lpstr>Segoe UI Black</vt:lpstr>
      <vt:lpstr>Office Theme</vt:lpstr>
      <vt:lpstr>ЭЛЕКТРОННАЯ ОТЧЁТНОСТЬ</vt:lpstr>
      <vt:lpstr>Участники рабочей группы</vt:lpstr>
      <vt:lpstr>Цели создания системы</vt:lpstr>
      <vt:lpstr>Задачи системы</vt:lpstr>
      <vt:lpstr>Структура системы</vt:lpstr>
      <vt:lpstr>Получение доступа к системе</vt:lpstr>
      <vt:lpstr>Регистрация в системе</vt:lpstr>
      <vt:lpstr>Назначение и предоставление отчётов</vt:lpstr>
      <vt:lpstr>Шаблоны электронных форм отчётности</vt:lpstr>
      <vt:lpstr>Предоставление права подписи сотруднику экономического агента</vt:lpstr>
      <vt:lpstr>Маршрут отчёта</vt:lpstr>
      <vt:lpstr>Валидация вводимых данных</vt:lpstr>
      <vt:lpstr>Отрицательный результат  рассмотрения отчёта</vt:lpstr>
      <vt:lpstr>Положительный результат  рассмотрения отчёта</vt:lpstr>
      <vt:lpstr>Интеграция с программным обеспечением органов госвласти</vt:lpstr>
      <vt:lpstr>Обязанности пользователей системы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Денис А. Синявский</cp:lastModifiedBy>
  <cp:revision>57</cp:revision>
  <dcterms:created xsi:type="dcterms:W3CDTF">2019-10-28T08:40:00Z</dcterms:created>
  <dcterms:modified xsi:type="dcterms:W3CDTF">2021-02-08T14:56:09Z</dcterms:modified>
</cp:coreProperties>
</file>